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Canva Sans Bold" charset="1" panose="020B0803030501040103"/>
      <p:regular r:id="rId46"/>
    </p:embeddedFont>
    <p:embeddedFont>
      <p:font typeface="Canva Sans" charset="1" panose="020B0503030501040103"/>
      <p:regular r:id="rId47"/>
    </p:embeddedFont>
    <p:embeddedFont>
      <p:font typeface="Neue Montreal Bold" charset="1" panose="00000400000000000000"/>
      <p:regular r:id="rId48"/>
    </p:embeddedFont>
    <p:embeddedFont>
      <p:font typeface="Neue Montreal" charset="1" panose="0000040000000000000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https://www.iduvan.com/en/"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9.png" Type="http://schemas.openxmlformats.org/officeDocument/2006/relationships/image"/><Relationship Id="rId12" Target="../media/image10.svg" Type="http://schemas.openxmlformats.org/officeDocument/2006/relationships/image"/><Relationship Id="rId13" Target="https://www.iduvan.com/bathroom/"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52.png" Type="http://schemas.openxmlformats.org/officeDocument/2006/relationships/image"/><Relationship Id="rId3" Target="https://www.iduvan.com/bathroom/" TargetMode="External" Type="http://schemas.openxmlformats.org/officeDocument/2006/relationships/hyperlink"/><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2.png" Type="http://schemas.openxmlformats.org/officeDocument/2006/relationships/image"/><Relationship Id="rId7" Target="https://www.iduvan.com/en/" TargetMode="External" Type="http://schemas.openxmlformats.org/officeDocument/2006/relationships/hyperlink"/><Relationship Id="rId8" Target="../media/image53.png" Type="http://schemas.openxmlformats.org/officeDocument/2006/relationships/image"/><Relationship Id="rId9" Target="https://www.iduvan.com/bathroom/"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https://www.iduvan.com/en/" TargetMode="External" Type="http://schemas.openxmlformats.org/officeDocument/2006/relationships/hyperlink"/><Relationship Id="rId2" Target="../media/image54.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2.png" Type="http://schemas.openxmlformats.org/officeDocument/2006/relationships/image"/><Relationship Id="rId6" Target="https://www.iduvan.com/en/" TargetMode="External" Type="http://schemas.openxmlformats.org/officeDocument/2006/relationships/hyperlink"/><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https://www.iduvan.com/en/" TargetMode="External" Type="http://schemas.openxmlformats.org/officeDocument/2006/relationships/hyperlink"/><Relationship Id="rId2" Target="../media/image56.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2.png" Type="http://schemas.openxmlformats.org/officeDocument/2006/relationships/image"/><Relationship Id="rId6" Target="https://www.iduvan.com/en/" TargetMode="External" Type="http://schemas.openxmlformats.org/officeDocument/2006/relationships/hyperlink"/><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https://www.iduvan.com/en/" TargetMode="External" Type="http://schemas.openxmlformats.org/officeDocument/2006/relationships/hyperlink"/><Relationship Id="rId2" Target="../media/image58.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2.png" Type="http://schemas.openxmlformats.org/officeDocument/2006/relationships/image"/><Relationship Id="rId6" Target="https://www.iduvan.com/en/" TargetMode="External" Type="http://schemas.openxmlformats.org/officeDocument/2006/relationships/hyperlink"/><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9.png" Type="http://schemas.openxmlformats.org/officeDocument/2006/relationships/image"/><Relationship Id="rId12" Target="../media/image10.svg" Type="http://schemas.openxmlformats.org/officeDocument/2006/relationships/image"/><Relationship Id="rId13" Target="https://www.iduvan.com/dressing-room-and-dress-cabinet/"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60.png" Type="http://schemas.openxmlformats.org/officeDocument/2006/relationships/image"/><Relationship Id="rId7" Target="https://www.iduvan.com/dressing-room-and-dress-cabinet/" TargetMode="External" Type="http://schemas.openxmlformats.org/officeDocument/2006/relationships/hyperlink"/><Relationship Id="rId8" Target="../media/image61.png" Type="http://schemas.openxmlformats.org/officeDocument/2006/relationships/image"/><Relationship Id="rId9" Target="https://www.iduvan.com/dressing-room-and-dress-cabinet/"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png" Type="http://schemas.openxmlformats.org/officeDocument/2006/relationships/image"/><Relationship Id="rId11" Target="../media/image64.png" Type="http://schemas.openxmlformats.org/officeDocument/2006/relationships/image"/><Relationship Id="rId12" Target="../media/image65.png" Type="http://schemas.openxmlformats.org/officeDocument/2006/relationships/image"/><Relationship Id="rId13" Target="https://www.iduvan.com/en/"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27.png" Type="http://schemas.openxmlformats.org/officeDocument/2006/relationships/image"/><Relationship Id="rId7" Target="../media/image28.svg" Type="http://schemas.openxmlformats.org/officeDocument/2006/relationships/image"/><Relationship Id="rId8" Target="slide2.xml" Type="http://schemas.openxmlformats.org/officeDocument/2006/relationships/slide"/><Relationship Id="rId9" Target="../media/image6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9.png" Type="http://schemas.openxmlformats.org/officeDocument/2006/relationships/image"/><Relationship Id="rId12" Target="../media/image10.svg" Type="http://schemas.openxmlformats.org/officeDocument/2006/relationships/image"/><Relationship Id="rId13" Target="https://www.iduvan.com/tv-unit/"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66.png" Type="http://schemas.openxmlformats.org/officeDocument/2006/relationships/image"/><Relationship Id="rId7" Target="https://www.iduvan.com/tv-unit/" TargetMode="External" Type="http://schemas.openxmlformats.org/officeDocument/2006/relationships/hyperlink"/><Relationship Id="rId8" Target="../media/image67.png" Type="http://schemas.openxmlformats.org/officeDocument/2006/relationships/image"/><Relationship Id="rId9" Target="https://www.iduvan.com/tv-unit/"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png" Type="http://schemas.openxmlformats.org/officeDocument/2006/relationships/image"/><Relationship Id="rId12" Target="../media/image71.png" Type="http://schemas.openxmlformats.org/officeDocument/2006/relationships/image"/><Relationship Id="rId13" Target="../media/image72.png" Type="http://schemas.openxmlformats.org/officeDocument/2006/relationships/image"/><Relationship Id="rId14" Target="../media/image73.png" Type="http://schemas.openxmlformats.org/officeDocument/2006/relationships/image"/><Relationship Id="rId15" Target="../media/image74.png" Type="http://schemas.openxmlformats.org/officeDocument/2006/relationships/image"/><Relationship Id="rId16" Target="../media/image75.png" Type="http://schemas.openxmlformats.org/officeDocument/2006/relationships/image"/><Relationship Id="rId17" Target="../media/image76.png" Type="http://schemas.openxmlformats.org/officeDocument/2006/relationships/image"/><Relationship Id="rId18" Target="../media/image77.png" Type="http://schemas.openxmlformats.org/officeDocument/2006/relationships/image"/><Relationship Id="rId19" Target="https://www.iduvan.com/en/" TargetMode="External" Type="http://schemas.openxmlformats.org/officeDocument/2006/relationships/hyperlink"/><Relationship Id="rId2" Target="../media/image68.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2.png" Type="http://schemas.openxmlformats.org/officeDocument/2006/relationships/image"/><Relationship Id="rId6" Target="https://www.iduvan.com/en/" TargetMode="External" Type="http://schemas.openxmlformats.org/officeDocument/2006/relationships/hyperlink"/><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9.png" Type="http://schemas.openxmlformats.org/officeDocument/2006/relationships/image"/><Relationship Id="rId12" Target="../media/image10.svg" Type="http://schemas.openxmlformats.org/officeDocument/2006/relationships/image"/><Relationship Id="rId13" Target="https://www.iduvan.com/coatter-and-cloakroom/"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78.png" Type="http://schemas.openxmlformats.org/officeDocument/2006/relationships/image"/><Relationship Id="rId7" Target="https://www.iduvan.com/coatter-and-cloakroom/" TargetMode="External" Type="http://schemas.openxmlformats.org/officeDocument/2006/relationships/hyperlink"/><Relationship Id="rId8" Target="../media/image79.png" Type="http://schemas.openxmlformats.org/officeDocument/2006/relationships/image"/><Relationship Id="rId9" Target="https://www.iduvan.com/coatter-and-cloakroom/"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png" Type="http://schemas.openxmlformats.org/officeDocument/2006/relationships/image"/><Relationship Id="rId11" Target="../media/image82.png" Type="http://schemas.openxmlformats.org/officeDocument/2006/relationships/image"/><Relationship Id="rId12" Target="../media/image83.png" Type="http://schemas.openxmlformats.org/officeDocument/2006/relationships/image"/><Relationship Id="rId13" Target="https://www.iduvan.com/en/"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27.png" Type="http://schemas.openxmlformats.org/officeDocument/2006/relationships/image"/><Relationship Id="rId7" Target="../media/image28.svg" Type="http://schemas.openxmlformats.org/officeDocument/2006/relationships/image"/><Relationship Id="rId8" Target="slide2.xml" Type="http://schemas.openxmlformats.org/officeDocument/2006/relationships/slide"/><Relationship Id="rId9" Target="../media/image8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slide36.xml" Type="http://schemas.openxmlformats.org/officeDocument/2006/relationships/slide"/><Relationship Id="rId11" Target="slide6.xml" Type="http://schemas.openxmlformats.org/officeDocument/2006/relationships/slide"/><Relationship Id="rId12" Target="slide10.xml" Type="http://schemas.openxmlformats.org/officeDocument/2006/relationships/slide"/><Relationship Id="rId13" Target="slide14.xml" Type="http://schemas.openxmlformats.org/officeDocument/2006/relationships/slide"/><Relationship Id="rId14" Target="slide16.xml" Type="http://schemas.openxmlformats.org/officeDocument/2006/relationships/slide"/><Relationship Id="rId15" Target="slide18.xml" Type="http://schemas.openxmlformats.org/officeDocument/2006/relationships/slide"/><Relationship Id="rId16" Target="slide20.xml" Type="http://schemas.openxmlformats.org/officeDocument/2006/relationships/slide"/><Relationship Id="rId17" Target="slide22.xml" Type="http://schemas.openxmlformats.org/officeDocument/2006/relationships/slide"/><Relationship Id="rId18" Target="slide32.xml" Type="http://schemas.openxmlformats.org/officeDocument/2006/relationships/slide"/><Relationship Id="rId19" Target="slide33.xml" Type="http://schemas.openxmlformats.org/officeDocument/2006/relationships/slide"/><Relationship Id="rId2" Target="../media/image8.png" Type="http://schemas.openxmlformats.org/officeDocument/2006/relationships/image"/><Relationship Id="rId20" Target="slide34.xml" Type="http://schemas.openxmlformats.org/officeDocument/2006/relationships/slide"/><Relationship Id="rId21" Target="slide35.xml" Type="http://schemas.openxmlformats.org/officeDocument/2006/relationships/slide"/><Relationship Id="rId22" Target="slide38.xml" Type="http://schemas.openxmlformats.org/officeDocument/2006/relationships/slide"/><Relationship Id="rId23" Target="../media/image9.png" Type="http://schemas.openxmlformats.org/officeDocument/2006/relationships/image"/><Relationship Id="rId24" Target="../media/image10.svg" Type="http://schemas.openxmlformats.org/officeDocument/2006/relationships/image"/><Relationship Id="rId25" Target="https://www.iduvan.com/bg/resim-galerisi/mutfak/" TargetMode="External" Type="http://schemas.openxmlformats.org/officeDocument/2006/relationships/hyperlink"/><Relationship Id="rId3" Target="slide3.xml" Type="http://schemas.openxmlformats.org/officeDocument/2006/relationships/slide"/><Relationship Id="rId4" Target="slide4.xml" Type="http://schemas.openxmlformats.org/officeDocument/2006/relationships/slide"/><Relationship Id="rId5" Target="slide24.xml" Type="http://schemas.openxmlformats.org/officeDocument/2006/relationships/slide"/><Relationship Id="rId6" Target="slide27.xml" Type="http://schemas.openxmlformats.org/officeDocument/2006/relationships/slide"/><Relationship Id="rId7" Target="slide40.xml" Type="http://schemas.openxmlformats.org/officeDocument/2006/relationships/slide"/><Relationship Id="rId8" Target="slide5.xml" Type="http://schemas.openxmlformats.org/officeDocument/2006/relationships/slide"/><Relationship Id="rId9" Target="slide31.xml" Type="http://schemas.openxmlformats.org/officeDocument/2006/relationship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slide2.xml" Type="http://schemas.openxmlformats.org/officeDocument/2006/relationships/slide"/><Relationship Id="rId15" Target="https://www.iduvan.com/en/" TargetMode="External" Type="http://schemas.openxmlformats.org/officeDocument/2006/relationships/hyperlink"/><Relationship Id="rId16" Target="https://www.iduvan.com/inner-door/"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84.png" Type="http://schemas.openxmlformats.org/officeDocument/2006/relationships/image"/><Relationship Id="rId7" Target="https://www.iduvan.com/inner-door/" TargetMode="External" Type="http://schemas.openxmlformats.org/officeDocument/2006/relationships/hyperlink"/><Relationship Id="rId8" Target="../media/image85.png" Type="http://schemas.openxmlformats.org/officeDocument/2006/relationships/image"/><Relationship Id="rId9" Target="https://www.iduvan.com/inner-door/"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7.png" Type="http://schemas.openxmlformats.org/officeDocument/2006/relationships/image"/><Relationship Id="rId11" Target="../media/image88.png" Type="http://schemas.openxmlformats.org/officeDocument/2006/relationships/image"/><Relationship Id="rId12" Target="../media/image89.png" Type="http://schemas.openxmlformats.org/officeDocument/2006/relationships/image"/><Relationship Id="rId13" Target="../media/image90.png" Type="http://schemas.openxmlformats.org/officeDocument/2006/relationships/image"/><Relationship Id="rId14" Target="../media/image91.png" Type="http://schemas.openxmlformats.org/officeDocument/2006/relationships/image"/><Relationship Id="rId15" Target="../media/image92.png" Type="http://schemas.openxmlformats.org/officeDocument/2006/relationships/image"/><Relationship Id="rId16" Target="../media/image93.png" Type="http://schemas.openxmlformats.org/officeDocument/2006/relationships/image"/><Relationship Id="rId17" Target="../media/image94.png" Type="http://schemas.openxmlformats.org/officeDocument/2006/relationships/image"/><Relationship Id="rId18" Target="https://www.iduvan.com/en/" TargetMode="External" Type="http://schemas.openxmlformats.org/officeDocument/2006/relationships/hyperlink"/><Relationship Id="rId2" Target="../media/image86.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2.png" Type="http://schemas.openxmlformats.org/officeDocument/2006/relationships/image"/><Relationship Id="rId6" Target="https://www.iduvan.com/en/" TargetMode="External" Type="http://schemas.openxmlformats.org/officeDocument/2006/relationships/hyperlink"/><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6.png" Type="http://schemas.openxmlformats.org/officeDocument/2006/relationships/image"/><Relationship Id="rId11" Target="https://www.iduvan.com/en/exterior-door/" TargetMode="External" Type="http://schemas.openxmlformats.org/officeDocument/2006/relationships/hyperlink"/><Relationship Id="rId12" Target="https://www.iduvan.com/en/" TargetMode="External" Type="http://schemas.openxmlformats.org/officeDocument/2006/relationships/hyperlink"/><Relationship Id="rId13" Target="https://www.iduvan.com/en/exterior-door/"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95.png" Type="http://schemas.openxmlformats.org/officeDocument/2006/relationships/image"/><Relationship Id="rId7" Target="https://www.iduvan.com/en/exterior-door/" TargetMode="External" Type="http://schemas.openxmlformats.org/officeDocument/2006/relationships/hyperlink"/><Relationship Id="rId8" Target="../media/image9.png" Type="http://schemas.openxmlformats.org/officeDocument/2006/relationships/image"/><Relationship Id="rId9" Target="../media/image10.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https://www.iduvan.com/en/" TargetMode="External" Type="http://schemas.openxmlformats.org/officeDocument/2006/relationships/hyperlink"/><Relationship Id="rId12" Target="../media/image27.png" Type="http://schemas.openxmlformats.org/officeDocument/2006/relationships/image"/><Relationship Id="rId13" Target="../media/image28.svg" Type="http://schemas.openxmlformats.org/officeDocument/2006/relationships/image"/><Relationship Id="rId14"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97.png" Type="http://schemas.openxmlformats.org/officeDocument/2006/relationships/image"/><Relationship Id="rId5" Target="../media/image98.png" Type="http://schemas.openxmlformats.org/officeDocument/2006/relationships/image"/><Relationship Id="rId6" Target="../media/image99.png" Type="http://schemas.openxmlformats.org/officeDocument/2006/relationships/image"/><Relationship Id="rId7" Target="../media/image100.png" Type="http://schemas.openxmlformats.org/officeDocument/2006/relationships/image"/><Relationship Id="rId8" Target="../media/image101.png" Type="http://schemas.openxmlformats.org/officeDocument/2006/relationships/image"/><Relationship Id="rId9" Target="../media/image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png" Type="http://schemas.openxmlformats.org/officeDocument/2006/relationships/image"/><Relationship Id="rId4" Target="../media/image104.png" Type="http://schemas.openxmlformats.org/officeDocument/2006/relationships/image"/><Relationship Id="rId5" Target="../media/image105.pn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slide2.xml" Type="http://schemas.openxmlformats.org/officeDocument/2006/relationships/slid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27.png" Type="http://schemas.openxmlformats.org/officeDocument/2006/relationships/image"/><Relationship Id="rId12" Target="../media/image28.svg" Type="http://schemas.openxmlformats.org/officeDocument/2006/relationships/image"/><Relationship Id="rId13"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106.png" Type="http://schemas.openxmlformats.org/officeDocument/2006/relationships/image"/><Relationship Id="rId7" Target="https://www.iduvan.com/architecture-and-interior-design/" TargetMode="External" Type="http://schemas.openxmlformats.org/officeDocument/2006/relationships/hyperlink"/><Relationship Id="rId8" Target="../media/image107.png" Type="http://schemas.openxmlformats.org/officeDocument/2006/relationships/image"/><Relationship Id="rId9" Target="https://www.iduvan.com/architecture-and-interior-design/"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27.png" Type="http://schemas.openxmlformats.org/officeDocument/2006/relationships/image"/><Relationship Id="rId12" Target="../media/image28.svg" Type="http://schemas.openxmlformats.org/officeDocument/2006/relationships/image"/><Relationship Id="rId13"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8.png" Type="http://schemas.openxmlformats.org/officeDocument/2006/relationships/image"/><Relationship Id="rId7" Target="https://www.iduvan.com/architecture-and-interior-design/" TargetMode="External" Type="http://schemas.openxmlformats.org/officeDocument/2006/relationships/hyperlink"/><Relationship Id="rId8" Target="../media/image108.png" Type="http://schemas.openxmlformats.org/officeDocument/2006/relationships/image"/><Relationship Id="rId9" Target="https://www.iduvan.com/architecture-and-interior-design/"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png" Type="http://schemas.openxmlformats.org/officeDocument/2006/relationships/image"/><Relationship Id="rId11" Target="https://www.iduvan.com/glass-system/" TargetMode="External" Type="http://schemas.openxmlformats.org/officeDocument/2006/relationships/hyperlink"/><Relationship Id="rId12" Target="../media/image114.png" Type="http://schemas.openxmlformats.org/officeDocument/2006/relationships/image"/><Relationship Id="rId13" Target="https://www.iduvan.com/glass-system/" TargetMode="External" Type="http://schemas.openxmlformats.org/officeDocument/2006/relationships/hyperlink"/><Relationship Id="rId14" Target="../media/image115.png" Type="http://schemas.openxmlformats.org/officeDocument/2006/relationships/image"/><Relationship Id="rId15" Target="https://www.iduvan.com/aluminum-and-glass-systems/" TargetMode="External" Type="http://schemas.openxmlformats.org/officeDocument/2006/relationships/hyperlink"/><Relationship Id="rId16" Target="../media/image9.png" Type="http://schemas.openxmlformats.org/officeDocument/2006/relationships/image"/><Relationship Id="rId17" Target="../media/image10.svg" Type="http://schemas.openxmlformats.org/officeDocument/2006/relationships/image"/><Relationship Id="rId18" Target="https://www.iduvan.com/aluminum-and-glass-systems/" TargetMode="External" Type="http://schemas.openxmlformats.org/officeDocument/2006/relationships/hyperlink"/><Relationship Id="rId19" Target="../media/image27.png" Type="http://schemas.openxmlformats.org/officeDocument/2006/relationships/image"/><Relationship Id="rId2" Target="../media/image109.png" Type="http://schemas.openxmlformats.org/officeDocument/2006/relationships/image"/><Relationship Id="rId20" Target="../media/image28.svg" Type="http://schemas.openxmlformats.org/officeDocument/2006/relationships/image"/><Relationship Id="rId21" Target="slide2.xml" Type="http://schemas.openxmlformats.org/officeDocument/2006/relationships/slide"/><Relationship Id="rId3" Target="https://www.iduvan.com/round-railing/" TargetMode="External" Type="http://schemas.openxmlformats.org/officeDocument/2006/relationships/hyperlink"/><Relationship Id="rId4" Target="../media/image110.png" Type="http://schemas.openxmlformats.org/officeDocument/2006/relationships/image"/><Relationship Id="rId5" Target="https://www.iduvan.com/square-railing/" TargetMode="External" Type="http://schemas.openxmlformats.org/officeDocument/2006/relationships/hyperlink"/><Relationship Id="rId6" Target="../media/image111.png" Type="http://schemas.openxmlformats.org/officeDocument/2006/relationships/image"/><Relationship Id="rId7" Target="https://www.iduvan.com/plexi-railing/" TargetMode="External" Type="http://schemas.openxmlformats.org/officeDocument/2006/relationships/hyperlink"/><Relationship Id="rId8" Target="../media/image112.png" Type="http://schemas.openxmlformats.org/officeDocument/2006/relationships/image"/><Relationship Id="rId9" Target="https://www.iduvan.com/glass-system/"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https://www.iduvan.com/en/" TargetMode="External" Type="http://schemas.openxmlformats.org/officeDocument/2006/relationships/hyperlink"/><Relationship Id="rId12" Target="../media/image119.png" Type="http://schemas.openxmlformats.org/officeDocument/2006/relationships/image"/><Relationship Id="rId13" Target="../media/image120.png" Type="http://schemas.openxmlformats.org/officeDocument/2006/relationships/image"/><Relationship Id="rId14" Target="../media/image121.png" Type="http://schemas.openxmlformats.org/officeDocument/2006/relationships/image"/><Relationship Id="rId15" Target="../media/image122.png" Type="http://schemas.openxmlformats.org/officeDocument/2006/relationships/image"/><Relationship Id="rId16" Target="../media/image123.png" Type="http://schemas.openxmlformats.org/officeDocument/2006/relationships/image"/><Relationship Id="rId17" Target="../media/image124.png" Type="http://schemas.openxmlformats.org/officeDocument/2006/relationships/image"/><Relationship Id="rId18" Target="../media/image125.png" Type="http://schemas.openxmlformats.org/officeDocument/2006/relationships/image"/><Relationship Id="rId19" Target="https://www.iduvan.com/en/" TargetMode="External" Type="http://schemas.openxmlformats.org/officeDocument/2006/relationships/hyperlink"/><Relationship Id="rId2" Target="../media/image27.png" Type="http://schemas.openxmlformats.org/officeDocument/2006/relationships/image"/><Relationship Id="rId3" Target="../media/image28.svg" Type="http://schemas.openxmlformats.org/officeDocument/2006/relationships/image"/><Relationship Id="rId4" Target="slide2.xml" Type="http://schemas.openxmlformats.org/officeDocument/2006/relationships/slide"/><Relationship Id="rId5" Target="../media/image116.jpeg" Type="http://schemas.openxmlformats.org/officeDocument/2006/relationships/image"/><Relationship Id="rId6" Target="../media/image1.png" Type="http://schemas.openxmlformats.org/officeDocument/2006/relationships/image"/><Relationship Id="rId7" Target="https://www.instagram.com/mt.arch.design/" TargetMode="External" Type="http://schemas.openxmlformats.org/officeDocument/2006/relationships/hyperlink"/><Relationship Id="rId8" Target="../media/image117.png" Type="http://schemas.openxmlformats.org/officeDocument/2006/relationships/image"/><Relationship Id="rId9" Target="../media/image11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11" Target="https://www.iduvan.com/en/" TargetMode="External" Type="http://schemas.openxmlformats.org/officeDocument/2006/relationships/hyperlink"/><Relationship Id="rId12" Target="../media/image129.png" Type="http://schemas.openxmlformats.org/officeDocument/2006/relationships/image"/><Relationship Id="rId13" Target="../media/image130.png" Type="http://schemas.openxmlformats.org/officeDocument/2006/relationships/image"/><Relationship Id="rId14" Target="../media/image131.png" Type="http://schemas.openxmlformats.org/officeDocument/2006/relationships/image"/><Relationship Id="rId15" Target="../media/image132.png" Type="http://schemas.openxmlformats.org/officeDocument/2006/relationships/image"/><Relationship Id="rId16" Target="https://www.iduvan.com/en/" TargetMode="External" Type="http://schemas.openxmlformats.org/officeDocument/2006/relationships/hyperlink"/><Relationship Id="rId2" Target="../media/image27.png" Type="http://schemas.openxmlformats.org/officeDocument/2006/relationships/image"/><Relationship Id="rId3" Target="../media/image28.svg" Type="http://schemas.openxmlformats.org/officeDocument/2006/relationships/image"/><Relationship Id="rId4" Target="slide2.xml" Type="http://schemas.openxmlformats.org/officeDocument/2006/relationships/slide"/><Relationship Id="rId5" Target="../media/image126.png" Type="http://schemas.openxmlformats.org/officeDocument/2006/relationships/image"/><Relationship Id="rId6" Target="../media/image127.png" Type="http://schemas.openxmlformats.org/officeDocument/2006/relationships/image"/><Relationship Id="rId7" Target="../media/image1.png" Type="http://schemas.openxmlformats.org/officeDocument/2006/relationships/image"/><Relationship Id="rId8" Target="https://www.instagram.com/mt.arch.design/" TargetMode="External" Type="http://schemas.openxmlformats.org/officeDocument/2006/relationships/hyperlink"/><Relationship Id="rId9" Target="../media/image12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png" Type="http://schemas.openxmlformats.org/officeDocument/2006/relationships/image"/><Relationship Id="rId12" Target="../media/image21.png" Type="http://schemas.openxmlformats.org/officeDocument/2006/relationships/image"/><Relationship Id="rId13" Target="../media/image22.png" Type="http://schemas.openxmlformats.org/officeDocument/2006/relationships/image"/><Relationship Id="rId14" Target="../media/image23.png" Type="http://schemas.openxmlformats.org/officeDocument/2006/relationships/image"/><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9.png" Type="http://schemas.openxmlformats.org/officeDocument/2006/relationships/image"/><Relationship Id="rId11" Target="../media/image140.png" Type="http://schemas.openxmlformats.org/officeDocument/2006/relationships/image"/><Relationship Id="rId12" Target="../media/image141.png" Type="http://schemas.openxmlformats.org/officeDocument/2006/relationships/image"/><Relationship Id="rId13" Target="../media/image142.png" Type="http://schemas.openxmlformats.org/officeDocument/2006/relationships/image"/><Relationship Id="rId14" Target="../media/image143.pn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17" Target="slide2.xml" Type="http://schemas.openxmlformats.org/officeDocument/2006/relationships/slide"/><Relationship Id="rId18" Target="../media/image2.png" Type="http://schemas.openxmlformats.org/officeDocument/2006/relationships/image"/><Relationship Id="rId19" Target="https://www.iduvan.com/en/" TargetMode="External" Type="http://schemas.openxmlformats.org/officeDocument/2006/relationships/hyperlink"/><Relationship Id="rId2" Target="../media/image133.png" Type="http://schemas.openxmlformats.org/officeDocument/2006/relationships/image"/><Relationship Id="rId20" Target="https://www.iduvan.com/en/" TargetMode="External" Type="http://schemas.openxmlformats.org/officeDocument/2006/relationships/hyperlink"/><Relationship Id="rId3" Target="../media/image134.png" Type="http://schemas.openxmlformats.org/officeDocument/2006/relationships/image"/><Relationship Id="rId4" Target="../media/image135.png" Type="http://schemas.openxmlformats.org/officeDocument/2006/relationships/image"/><Relationship Id="rId5" Target="../media/image136.png" Type="http://schemas.openxmlformats.org/officeDocument/2006/relationships/image"/><Relationship Id="rId6" Target="../media/image137.png" Type="http://schemas.openxmlformats.org/officeDocument/2006/relationships/image"/><Relationship Id="rId7" Target="../media/image1.png" Type="http://schemas.openxmlformats.org/officeDocument/2006/relationships/image"/><Relationship Id="rId8" Target="https://www.instagram.com/mt.arch.design/" TargetMode="External" Type="http://schemas.openxmlformats.org/officeDocument/2006/relationships/hyperlink"/><Relationship Id="rId9" Target="../media/image13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2.png" Type="http://schemas.openxmlformats.org/officeDocument/2006/relationships/image"/><Relationship Id="rId11" Target="../media/image27.png" Type="http://schemas.openxmlformats.org/officeDocument/2006/relationships/image"/><Relationship Id="rId12" Target="../media/image28.svg" Type="http://schemas.openxmlformats.org/officeDocument/2006/relationships/image"/><Relationship Id="rId13" Target="slide2.xml" Type="http://schemas.openxmlformats.org/officeDocument/2006/relationships/slide"/><Relationship Id="rId2" Target="../media/image144.png" Type="http://schemas.openxmlformats.org/officeDocument/2006/relationships/image"/><Relationship Id="rId3" Target="../media/image145.png" Type="http://schemas.openxmlformats.org/officeDocument/2006/relationships/image"/><Relationship Id="rId4" Target="../media/image146.png" Type="http://schemas.openxmlformats.org/officeDocument/2006/relationships/image"/><Relationship Id="rId5" Target="../media/image147.png" Type="http://schemas.openxmlformats.org/officeDocument/2006/relationships/image"/><Relationship Id="rId6" Target="../media/image148.png" Type="http://schemas.openxmlformats.org/officeDocument/2006/relationships/image"/><Relationship Id="rId7" Target="../media/image149.png" Type="http://schemas.openxmlformats.org/officeDocument/2006/relationships/image"/><Relationship Id="rId8" Target="../media/image150.png" Type="http://schemas.openxmlformats.org/officeDocument/2006/relationships/image"/><Relationship Id="rId9" Target="../media/image15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9.png" Type="http://schemas.openxmlformats.org/officeDocument/2006/relationships/image"/><Relationship Id="rId12" Target="../media/image10.svg" Type="http://schemas.openxmlformats.org/officeDocument/2006/relationships/image"/><Relationship Id="rId13" Target="https://www.iduvan.com/en/exterior-products-and-systems/"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153.png" Type="http://schemas.openxmlformats.org/officeDocument/2006/relationships/image"/><Relationship Id="rId7" Target="https://www.iduvan.com/en/exterior-products-and-systems/" TargetMode="External" Type="http://schemas.openxmlformats.org/officeDocument/2006/relationships/hyperlink"/><Relationship Id="rId8" Target="../media/image154.png" Type="http://schemas.openxmlformats.org/officeDocument/2006/relationships/image"/><Relationship Id="rId9" Target="https://www.iduvan.com/en/exterior-products-and-systems/"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5.png" Type="http://schemas.openxmlformats.org/officeDocument/2006/relationships/image"/><Relationship Id="rId11" Target="https://www.iduvan.com/en/exterior-products-and-systems/" TargetMode="External" Type="http://schemas.openxmlformats.org/officeDocument/2006/relationships/hyperlink"/><Relationship Id="rId12" Target="../media/image9.png" Type="http://schemas.openxmlformats.org/officeDocument/2006/relationships/image"/><Relationship Id="rId13" Target="../media/image10.svg" Type="http://schemas.openxmlformats.org/officeDocument/2006/relationships/image"/><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17" Target="https://www.iduvan.com/en/" TargetMode="External" Type="http://schemas.openxmlformats.org/officeDocument/2006/relationships/hyperlink"/><Relationship Id="rId18" Target="https://www.iduvan.com/en/exterior-products-and-systems/"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150.png" Type="http://schemas.openxmlformats.org/officeDocument/2006/relationships/image"/><Relationship Id="rId7" Target="https://www.iduvan.com/en/exterior-products-and-systems/" TargetMode="External" Type="http://schemas.openxmlformats.org/officeDocument/2006/relationships/hyperlink"/><Relationship Id="rId8" Target="../media/image144.png" Type="http://schemas.openxmlformats.org/officeDocument/2006/relationships/image"/><Relationship Id="rId9" Target="https://www.iduvan.com/en/exterior-products-and-systems/"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7.png" Type="http://schemas.openxmlformats.org/officeDocument/2006/relationships/image"/><Relationship Id="rId11" Target="https://www.iduvan.com/en/exterior-products-and-systems/" TargetMode="External" Type="http://schemas.openxmlformats.org/officeDocument/2006/relationships/hyperlink"/><Relationship Id="rId12" Target="https://www.iduvan.com/en/" TargetMode="External" Type="http://schemas.openxmlformats.org/officeDocument/2006/relationships/hyperlink"/><Relationship Id="rId13" Target="https://www.iduvan.com/dis-mekan-urunleri/"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9.png" Type="http://schemas.openxmlformats.org/officeDocument/2006/relationships/image"/><Relationship Id="rId7" Target="../media/image10.svg" Type="http://schemas.openxmlformats.org/officeDocument/2006/relationships/image"/><Relationship Id="rId8" Target="../media/image156.png" Type="http://schemas.openxmlformats.org/officeDocument/2006/relationships/image"/><Relationship Id="rId9" Target="https://www.iduvan.com/en/exterior-products-and-systems/"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slide2.xml" Type="http://schemas.openxmlformats.org/officeDocument/2006/relationships/slide"/><Relationship Id="rId13" Target="../media/image159.png" Type="http://schemas.openxmlformats.org/officeDocument/2006/relationships/image"/><Relationship Id="rId14" Target="https://www.iduvan.com/en/exterior-products-and-systems/" TargetMode="External" Type="http://schemas.openxmlformats.org/officeDocument/2006/relationships/hyperlink"/><Relationship Id="rId15" Target="https://www.iduvan.com/en/" TargetMode="External" Type="http://schemas.openxmlformats.org/officeDocument/2006/relationships/hyperlink"/><Relationship Id="rId16" Target="https://www.iduvan.com/dis-mekan-urunler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9.png" Type="http://schemas.openxmlformats.org/officeDocument/2006/relationships/image"/><Relationship Id="rId7" Target="../media/image10.svg" Type="http://schemas.openxmlformats.org/officeDocument/2006/relationships/image"/><Relationship Id="rId8" Target="../media/image158.png" Type="http://schemas.openxmlformats.org/officeDocument/2006/relationships/image"/><Relationship Id="rId9" Target="https://www.iduvan.com/en/exterior-products-and-systems/"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industrial-door-systems/" TargetMode="External" Type="http://schemas.openxmlformats.org/officeDocument/2006/relationships/hyperlink"/><Relationship Id="rId11" Target="../media/image162.png" Type="http://schemas.openxmlformats.org/officeDocument/2006/relationships/image"/><Relationship Id="rId12" Target="https://www.iduvan.com/en/industrial-door-systems/" TargetMode="External" Type="http://schemas.openxmlformats.org/officeDocument/2006/relationships/hyperlink"/><Relationship Id="rId13" Target="../media/image163.png" Type="http://schemas.openxmlformats.org/officeDocument/2006/relationships/image"/><Relationship Id="rId14" Target="https://www.iduvan.com/en/industrial-door-systems/" TargetMode="External" Type="http://schemas.openxmlformats.org/officeDocument/2006/relationships/hyperlink"/><Relationship Id="rId15" Target="https://www.iduvan.com/en/industrial-door-systems/" TargetMode="External" Type="http://schemas.openxmlformats.org/officeDocument/2006/relationships/hyperlink"/><Relationship Id="rId2" Target="../media/image9.png" Type="http://schemas.openxmlformats.org/officeDocument/2006/relationships/image"/><Relationship Id="rId3" Target="../media/image10.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slide2.xml" Type="http://schemas.openxmlformats.org/officeDocument/2006/relationships/slide"/><Relationship Id="rId7" Target="../media/image160.png" Type="http://schemas.openxmlformats.org/officeDocument/2006/relationships/image"/><Relationship Id="rId8" Target="https://www.iduvan.com/en/industrial-door-systems/" TargetMode="External" Type="http://schemas.openxmlformats.org/officeDocument/2006/relationships/hyperlink"/><Relationship Id="rId9" Target="../media/image16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164.png" Type="http://schemas.openxmlformats.org/officeDocument/2006/relationships/image"/><Relationship Id="rId12" Target="https://www.iduvan.com/en/industrial-door-systems/" TargetMode="External" Type="http://schemas.openxmlformats.org/officeDocument/2006/relationships/hyperlink"/><Relationship Id="rId13" Target="../media/image165.png" Type="http://schemas.openxmlformats.org/officeDocument/2006/relationships/image"/><Relationship Id="rId14" Target="https://www.iduvan.com/en/industrial-door-systems/" TargetMode="External" Type="http://schemas.openxmlformats.org/officeDocument/2006/relationships/hyperlink"/><Relationship Id="rId15" Target="https://www.iduvan.com/en/" TargetMode="External" Type="http://schemas.openxmlformats.org/officeDocument/2006/relationships/hyperlink"/><Relationship Id="rId16" Target="https://www.iduvan.com/en/industrial-door-systems/"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en/" TargetMode="External" Type="http://schemas.openxmlformats.org/officeDocument/2006/relationships/hyperlink"/><Relationship Id="rId6" Target="../media/image9.png" Type="http://schemas.openxmlformats.org/officeDocument/2006/relationships/image"/><Relationship Id="rId7" Target="../media/image10.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https://www.iduvan.com/en/" TargetMode="External" Type="http://schemas.openxmlformats.org/officeDocument/2006/relationships/hyperlink"/><Relationship Id="rId2" Target="../media/image27.png" Type="http://schemas.openxmlformats.org/officeDocument/2006/relationships/image"/><Relationship Id="rId3" Target="../media/image28.svg" Type="http://schemas.openxmlformats.org/officeDocument/2006/relationships/image"/><Relationship Id="rId4" Target="slide2.xml" Type="http://schemas.openxmlformats.org/officeDocument/2006/relationships/slide"/><Relationship Id="rId5" Target="../media/image166.png" Type="http://schemas.openxmlformats.org/officeDocument/2006/relationships/image"/><Relationship Id="rId6" Target="../media/image167.png" Type="http://schemas.openxmlformats.org/officeDocument/2006/relationships/image"/><Relationship Id="rId7" Target="../media/image1.png" Type="http://schemas.openxmlformats.org/officeDocument/2006/relationships/image"/><Relationship Id="rId8" Target="https://www.instagram.com/mt.arch.design/" TargetMode="External" Type="http://schemas.openxmlformats.org/officeDocument/2006/relationships/hyperlink"/><Relationship Id="rId9" Target="../media/image2.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https://www.iduvan.com/en/" TargetMode="External" Type="http://schemas.openxmlformats.org/officeDocument/2006/relationships/hyperlink"/><Relationship Id="rId2" Target="../media/image27.png" Type="http://schemas.openxmlformats.org/officeDocument/2006/relationships/image"/><Relationship Id="rId3" Target="../media/image28.svg" Type="http://schemas.openxmlformats.org/officeDocument/2006/relationships/image"/><Relationship Id="rId4" Target="slide2.xml" Type="http://schemas.openxmlformats.org/officeDocument/2006/relationships/slide"/><Relationship Id="rId5" Target="../media/image168.png" Type="http://schemas.openxmlformats.org/officeDocument/2006/relationships/image"/><Relationship Id="rId6" Target="../media/image167.png" Type="http://schemas.openxmlformats.org/officeDocument/2006/relationships/image"/><Relationship Id="rId7" Target="../media/image1.png" Type="http://schemas.openxmlformats.org/officeDocument/2006/relationships/image"/><Relationship Id="rId8" Target="https://www.instagram.com/mt.arch.design/" TargetMode="External" Type="http://schemas.openxmlformats.org/officeDocument/2006/relationships/hyperlink"/><Relationship Id="rId9"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9.png" Type="http://schemas.openxmlformats.org/officeDocument/2006/relationships/image"/><Relationship Id="rId3" Target="mailto:info@iduvan.com" TargetMode="External" Type="http://schemas.openxmlformats.org/officeDocument/2006/relationships/hyperlink"/><Relationship Id="rId4" Target="../media/image27.png" Type="http://schemas.openxmlformats.org/officeDocument/2006/relationships/image"/><Relationship Id="rId5" Target="../media/image28.svg" Type="http://schemas.openxmlformats.org/officeDocument/2006/relationships/image"/><Relationship Id="rId6" Target="slide2.xml" Type="http://schemas.openxmlformats.org/officeDocument/2006/relationships/slid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https://www.iduvan.com/interior-furniture-manufacturing/" TargetMode="External" Type="http://schemas.openxmlformats.org/officeDocument/2006/relationships/hyperlink"/><Relationship Id="rId12" Target="../media/image16.png" Type="http://schemas.openxmlformats.org/officeDocument/2006/relationships/image"/><Relationship Id="rId13" Target="https://www.iduvan.com/interior-furniture-manufacturing/" TargetMode="External" Type="http://schemas.openxmlformats.org/officeDocument/2006/relationships/hyperlink"/><Relationship Id="rId14" Target="../media/image33.png" Type="http://schemas.openxmlformats.org/officeDocument/2006/relationships/image"/><Relationship Id="rId15" Target="https://www.iduvan.com/interior-furniture-manufacturing/" TargetMode="External" Type="http://schemas.openxmlformats.org/officeDocument/2006/relationships/hyperlink"/><Relationship Id="rId16" Target="../media/image9.png" Type="http://schemas.openxmlformats.org/officeDocument/2006/relationships/image"/><Relationship Id="rId17" Target="../media/image10.svg" Type="http://schemas.openxmlformats.org/officeDocument/2006/relationships/image"/><Relationship Id="rId18" Target="https://www.iduvan.com/interior-furniture-manufacturing/" TargetMode="External" Type="http://schemas.openxmlformats.org/officeDocument/2006/relationships/hyperlink"/><Relationship Id="rId19" Target="https://www.iduvan.com/interior-furniture-manufacturing/" TargetMode="External" Type="http://schemas.openxmlformats.org/officeDocument/2006/relationships/hyperlink"/><Relationship Id="rId2" Target="../media/image11.png" Type="http://schemas.openxmlformats.org/officeDocument/2006/relationships/image"/><Relationship Id="rId20" Target="../media/image27.png" Type="http://schemas.openxmlformats.org/officeDocument/2006/relationships/image"/><Relationship Id="rId21" Target="../media/image28.svg" Type="http://schemas.openxmlformats.org/officeDocument/2006/relationships/image"/><Relationship Id="rId22" Target="slide2.xml" Type="http://schemas.openxmlformats.org/officeDocument/2006/relationships/slide"/><Relationship Id="rId3" Target="https://www.iduvan.com/interior-furniture-manufacturing/" TargetMode="External" Type="http://schemas.openxmlformats.org/officeDocument/2006/relationships/hyperlink"/><Relationship Id="rId4" Target="../media/image29.png" Type="http://schemas.openxmlformats.org/officeDocument/2006/relationships/image"/><Relationship Id="rId5" Target="https://www.iduvan.com/interior-furniture-manufacturing/" TargetMode="External" Type="http://schemas.openxmlformats.org/officeDocument/2006/relationships/hyperlink"/><Relationship Id="rId6" Target="../media/image30.png" Type="http://schemas.openxmlformats.org/officeDocument/2006/relationships/image"/><Relationship Id="rId7" Target="https://www.iduvan.com/interior-furniture-manufacturing/" TargetMode="External" Type="http://schemas.openxmlformats.org/officeDocument/2006/relationships/hyperlink"/><Relationship Id="rId8" Target="../media/image31.png" Type="http://schemas.openxmlformats.org/officeDocument/2006/relationships/image"/><Relationship Id="rId9" Target="https://www.iduvan.com/interior-furniture-manufacturing/"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en/" TargetMode="External" Type="http://schemas.openxmlformats.org/officeDocument/2006/relationships/hyperlink"/><Relationship Id="rId11" Target="../media/image9.png" Type="http://schemas.openxmlformats.org/officeDocument/2006/relationships/image"/><Relationship Id="rId12" Target="../media/image10.svg" Type="http://schemas.openxmlformats.org/officeDocument/2006/relationships/image"/><Relationship Id="rId13" Target="https://www.iduvan.com/kitchen/"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34.png" Type="http://schemas.openxmlformats.org/officeDocument/2006/relationships/image"/><Relationship Id="rId3" Target="https://www.iduvan.com/kitchen/" TargetMode="External" Type="http://schemas.openxmlformats.org/officeDocument/2006/relationships/hyperlink"/><Relationship Id="rId4" Target="../media/image35.png" Type="http://schemas.openxmlformats.org/officeDocument/2006/relationships/image"/><Relationship Id="rId5" Target="https://www.iduvan.com/kitchen/" TargetMode="External" Type="http://schemas.openxmlformats.org/officeDocument/2006/relationships/hyperlink"/><Relationship Id="rId6" Target="https://www.iduvan.com/en/" TargetMode="External" Type="http://schemas.openxmlformats.org/officeDocument/2006/relationships/hyperlink"/><Relationship Id="rId7" Target="../media/image1.png" Type="http://schemas.openxmlformats.org/officeDocument/2006/relationships/image"/><Relationship Id="rId8" Target="https://www.instagram.com/mt.arch.design/" TargetMode="External" Type="http://schemas.openxmlformats.org/officeDocument/2006/relationships/hyperlink"/><Relationship Id="rId9" Target="../media/image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38.jpeg" Type="http://schemas.openxmlformats.org/officeDocument/2006/relationships/image"/><Relationship Id="rId12" Target="https://www.iduvan.com/en/" TargetMode="External" Type="http://schemas.openxmlformats.org/officeDocument/2006/relationships/hyperlink"/><Relationship Id="rId2" Target="../media/image36.jpe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37.png" Type="http://schemas.openxmlformats.org/officeDocument/2006/relationships/image"/><Relationship Id="rId6" Target="../media/image2.png" Type="http://schemas.openxmlformats.org/officeDocument/2006/relationships/image"/><Relationship Id="rId7" Target="https://www.iduvan.com/en/"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slide2.xml" Type="http://schemas.openxmlformats.org/officeDocument/2006/relationships/slide"/><Relationship Id="rId12" Target="https://www.iduvan.com/en/" TargetMode="External" Type="http://schemas.openxmlformats.org/officeDocument/2006/relationships/hyperlink"/><Relationship Id="rId2" Target="../media/image39.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40.png" Type="http://schemas.openxmlformats.org/officeDocument/2006/relationships/image"/><Relationship Id="rId6" Target="../media/image2.png" Type="http://schemas.openxmlformats.org/officeDocument/2006/relationships/image"/><Relationship Id="rId7" Target="https://www.iduvan.com/en/" TargetMode="External" Type="http://schemas.openxmlformats.org/officeDocument/2006/relationships/hyperlink"/><Relationship Id="rId8" Target="../media/image41.png" Type="http://schemas.openxmlformats.org/officeDocument/2006/relationships/image"/><Relationship Id="rId9" Target="../media/image2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https://www.iduvan.com/kitchen/" TargetMode="External" Type="http://schemas.openxmlformats.org/officeDocument/2006/relationships/hyperlink"/><Relationship Id="rId12" Target="../media/image45.png" Type="http://schemas.openxmlformats.org/officeDocument/2006/relationships/image"/><Relationship Id="rId13" Target="https://www.iduvan.com/kitchen/"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17" Target="../media/image46.png" Type="http://schemas.openxmlformats.org/officeDocument/2006/relationships/image"/><Relationship Id="rId18" Target="https://www.iduvan.com/kitchen/" TargetMode="External" Type="http://schemas.openxmlformats.org/officeDocument/2006/relationships/hyperlink"/><Relationship Id="rId19" Target="../media/image47.png" Type="http://schemas.openxmlformats.org/officeDocument/2006/relationships/image"/><Relationship Id="rId2" Target="../media/image42.png" Type="http://schemas.openxmlformats.org/officeDocument/2006/relationships/image"/><Relationship Id="rId20" Target="https://www.iduvan.com/kitchen/" TargetMode="External" Type="http://schemas.openxmlformats.org/officeDocument/2006/relationships/hyperlink"/><Relationship Id="rId21" Target="../media/image48.png" Type="http://schemas.openxmlformats.org/officeDocument/2006/relationships/image"/><Relationship Id="rId22" Target="https://www.iduvan.com/kitchen/" TargetMode="External" Type="http://schemas.openxmlformats.org/officeDocument/2006/relationships/hyperlink"/><Relationship Id="rId23" Target="../media/image49.png" Type="http://schemas.openxmlformats.org/officeDocument/2006/relationships/image"/><Relationship Id="rId24" Target="https://www.iduvan.com/kitchen/" TargetMode="External" Type="http://schemas.openxmlformats.org/officeDocument/2006/relationships/hyperlink"/><Relationship Id="rId25" Target="../media/image50.png" Type="http://schemas.openxmlformats.org/officeDocument/2006/relationships/image"/><Relationship Id="rId26" Target="https://www.iduvan.com/kitchen/" TargetMode="External" Type="http://schemas.openxmlformats.org/officeDocument/2006/relationships/hyperlink"/><Relationship Id="rId27" Target="../media/image51.png" Type="http://schemas.openxmlformats.org/officeDocument/2006/relationships/image"/><Relationship Id="rId28" Target="https://www.iduvan.com/kitchen/" TargetMode="External" Type="http://schemas.openxmlformats.org/officeDocument/2006/relationships/hyperlink"/><Relationship Id="rId29" Target="https://www.iduvan.com/en/" TargetMode="External" Type="http://schemas.openxmlformats.org/officeDocument/2006/relationships/hyperlink"/><Relationship Id="rId3" Target="https://www.iduvan.com/kitchen/" TargetMode="External" Type="http://schemas.openxmlformats.org/officeDocument/2006/relationships/hyperlink"/><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43.png" Type="http://schemas.openxmlformats.org/officeDocument/2006/relationships/image"/><Relationship Id="rId7" Target="https://www.iduvan.com/kitchen/" TargetMode="External" Type="http://schemas.openxmlformats.org/officeDocument/2006/relationships/hyperlink"/><Relationship Id="rId8" Target="../media/image2.png" Type="http://schemas.openxmlformats.org/officeDocument/2006/relationships/image"/><Relationship Id="rId9" Target="https://www.iduvan.com/en/"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7E2DE"/>
        </a:solidFill>
      </p:bgPr>
    </p:bg>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736462" y="8162497"/>
            <a:ext cx="1765280" cy="1585362"/>
          </a:xfrm>
          <a:custGeom>
            <a:avLst/>
            <a:gdLst/>
            <a:ahLst/>
            <a:cxnLst/>
            <a:rect r="r" b="b" t="t" l="l"/>
            <a:pathLst>
              <a:path h="1585362" w="1765280">
                <a:moveTo>
                  <a:pt x="0" y="0"/>
                </a:moveTo>
                <a:lnTo>
                  <a:pt x="1765279" y="0"/>
                </a:lnTo>
                <a:lnTo>
                  <a:pt x="1765279" y="1585362"/>
                </a:lnTo>
                <a:lnTo>
                  <a:pt x="0" y="1585362"/>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4270985" y="8172245"/>
            <a:ext cx="3604935" cy="1354426"/>
          </a:xfrm>
          <a:custGeom>
            <a:avLst/>
            <a:gdLst/>
            <a:ahLst/>
            <a:cxnLst/>
            <a:rect r="r" b="b" t="t" l="l"/>
            <a:pathLst>
              <a:path h="1354426" w="3604935">
                <a:moveTo>
                  <a:pt x="0" y="0"/>
                </a:moveTo>
                <a:lnTo>
                  <a:pt x="3604936" y="0"/>
                </a:lnTo>
                <a:lnTo>
                  <a:pt x="3604936" y="1354426"/>
                </a:lnTo>
                <a:lnTo>
                  <a:pt x="0" y="1354426"/>
                </a:lnTo>
                <a:lnTo>
                  <a:pt x="0" y="0"/>
                </a:lnTo>
                <a:close/>
              </a:path>
            </a:pathLst>
          </a:custGeom>
          <a:blipFill>
            <a:blip r:embed="rId4"/>
            <a:stretch>
              <a:fillRect l="0" t="0" r="0" b="0"/>
            </a:stretch>
          </a:blipFill>
        </p:spPr>
      </p:sp>
      <p:sp>
        <p:nvSpPr>
          <p:cNvPr name="Freeform 4" id="4"/>
          <p:cNvSpPr/>
          <p:nvPr/>
        </p:nvSpPr>
        <p:spPr>
          <a:xfrm flipH="false" flipV="false" rot="0">
            <a:off x="631687" y="2051779"/>
            <a:ext cx="3152774" cy="4723257"/>
          </a:xfrm>
          <a:custGeom>
            <a:avLst/>
            <a:gdLst/>
            <a:ahLst/>
            <a:cxnLst/>
            <a:rect r="r" b="b" t="t" l="l"/>
            <a:pathLst>
              <a:path h="4723257" w="3152774">
                <a:moveTo>
                  <a:pt x="0" y="0"/>
                </a:moveTo>
                <a:lnTo>
                  <a:pt x="3152773" y="0"/>
                </a:lnTo>
                <a:lnTo>
                  <a:pt x="3152773" y="4723256"/>
                </a:lnTo>
                <a:lnTo>
                  <a:pt x="0" y="4723256"/>
                </a:lnTo>
                <a:lnTo>
                  <a:pt x="0" y="0"/>
                </a:lnTo>
                <a:close/>
              </a:path>
            </a:pathLst>
          </a:custGeom>
          <a:blipFill>
            <a:blip r:embed="rId6"/>
            <a:stretch>
              <a:fillRect l="0" t="0" r="0" b="0"/>
            </a:stretch>
          </a:blipFill>
          <a:ln w="9525" cap="rnd">
            <a:solidFill>
              <a:srgbClr val="000000"/>
            </a:solidFill>
            <a:prstDash val="solid"/>
            <a:round/>
          </a:ln>
        </p:spPr>
      </p:sp>
      <p:sp>
        <p:nvSpPr>
          <p:cNvPr name="Freeform 5" id="5"/>
          <p:cNvSpPr/>
          <p:nvPr/>
        </p:nvSpPr>
        <p:spPr>
          <a:xfrm flipH="false" flipV="false" rot="0">
            <a:off x="3998763" y="2051779"/>
            <a:ext cx="3148838" cy="4723257"/>
          </a:xfrm>
          <a:custGeom>
            <a:avLst/>
            <a:gdLst/>
            <a:ahLst/>
            <a:cxnLst/>
            <a:rect r="r" b="b" t="t" l="l"/>
            <a:pathLst>
              <a:path h="4723257" w="3148838">
                <a:moveTo>
                  <a:pt x="0" y="0"/>
                </a:moveTo>
                <a:lnTo>
                  <a:pt x="3148838" y="0"/>
                </a:lnTo>
                <a:lnTo>
                  <a:pt x="3148838" y="4723256"/>
                </a:lnTo>
                <a:lnTo>
                  <a:pt x="0" y="4723256"/>
                </a:lnTo>
                <a:lnTo>
                  <a:pt x="0" y="0"/>
                </a:lnTo>
                <a:close/>
              </a:path>
            </a:pathLst>
          </a:custGeom>
          <a:blipFill>
            <a:blip r:embed="rId7"/>
            <a:stretch>
              <a:fillRect l="-3320" t="0" r="-3320" b="0"/>
            </a:stretch>
          </a:blipFill>
          <a:ln w="9525" cap="rnd">
            <a:solidFill>
              <a:srgbClr val="000000"/>
            </a:solidFill>
            <a:prstDash val="solid"/>
            <a:round/>
          </a:ln>
        </p:spPr>
      </p:sp>
      <p:sp>
        <p:nvSpPr>
          <p:cNvPr name="Freeform 6" id="6"/>
          <p:cNvSpPr/>
          <p:nvPr/>
        </p:nvSpPr>
        <p:spPr>
          <a:xfrm flipH="false" flipV="false" rot="0">
            <a:off x="7333338" y="2051779"/>
            <a:ext cx="3357940" cy="4723257"/>
          </a:xfrm>
          <a:custGeom>
            <a:avLst/>
            <a:gdLst/>
            <a:ahLst/>
            <a:cxnLst/>
            <a:rect r="r" b="b" t="t" l="l"/>
            <a:pathLst>
              <a:path h="4723257" w="3357940">
                <a:moveTo>
                  <a:pt x="0" y="0"/>
                </a:moveTo>
                <a:lnTo>
                  <a:pt x="3357941" y="0"/>
                </a:lnTo>
                <a:lnTo>
                  <a:pt x="3357941" y="4723256"/>
                </a:lnTo>
                <a:lnTo>
                  <a:pt x="0" y="4723256"/>
                </a:lnTo>
                <a:lnTo>
                  <a:pt x="0" y="0"/>
                </a:lnTo>
                <a:close/>
              </a:path>
            </a:pathLst>
          </a:custGeom>
          <a:blipFill>
            <a:blip r:embed="rId8"/>
            <a:stretch>
              <a:fillRect l="0" t="0" r="0" b="0"/>
            </a:stretch>
          </a:blipFill>
          <a:ln w="9525" cap="rnd">
            <a:solidFill>
              <a:srgbClr val="000000"/>
            </a:solidFill>
            <a:prstDash val="solid"/>
            <a:round/>
          </a:ln>
        </p:spPr>
      </p:sp>
      <p:sp>
        <p:nvSpPr>
          <p:cNvPr name="Freeform 7" id="7"/>
          <p:cNvSpPr/>
          <p:nvPr/>
        </p:nvSpPr>
        <p:spPr>
          <a:xfrm flipH="false" flipV="false" rot="0">
            <a:off x="14413533" y="2051779"/>
            <a:ext cx="3357940" cy="4723257"/>
          </a:xfrm>
          <a:custGeom>
            <a:avLst/>
            <a:gdLst/>
            <a:ahLst/>
            <a:cxnLst/>
            <a:rect r="r" b="b" t="t" l="l"/>
            <a:pathLst>
              <a:path h="4723257" w="3357940">
                <a:moveTo>
                  <a:pt x="0" y="0"/>
                </a:moveTo>
                <a:lnTo>
                  <a:pt x="3357940" y="0"/>
                </a:lnTo>
                <a:lnTo>
                  <a:pt x="3357940" y="4723256"/>
                </a:lnTo>
                <a:lnTo>
                  <a:pt x="0" y="4723256"/>
                </a:lnTo>
                <a:lnTo>
                  <a:pt x="0" y="0"/>
                </a:lnTo>
                <a:close/>
              </a:path>
            </a:pathLst>
          </a:custGeom>
          <a:blipFill>
            <a:blip r:embed="rId9"/>
            <a:stretch>
              <a:fillRect l="0" t="0" r="0" b="0"/>
            </a:stretch>
          </a:blipFill>
          <a:ln w="9525" cap="rnd">
            <a:solidFill>
              <a:srgbClr val="000000"/>
            </a:solidFill>
            <a:prstDash val="solid"/>
            <a:round/>
          </a:ln>
        </p:spPr>
      </p:sp>
      <p:sp>
        <p:nvSpPr>
          <p:cNvPr name="Freeform 8" id="8"/>
          <p:cNvSpPr/>
          <p:nvPr/>
        </p:nvSpPr>
        <p:spPr>
          <a:xfrm flipH="false" flipV="false" rot="0">
            <a:off x="10900829" y="2051779"/>
            <a:ext cx="3370157" cy="4770882"/>
          </a:xfrm>
          <a:custGeom>
            <a:avLst/>
            <a:gdLst/>
            <a:ahLst/>
            <a:cxnLst/>
            <a:rect r="r" b="b" t="t" l="l"/>
            <a:pathLst>
              <a:path h="4770882" w="3370157">
                <a:moveTo>
                  <a:pt x="0" y="0"/>
                </a:moveTo>
                <a:lnTo>
                  <a:pt x="3370156" y="0"/>
                </a:lnTo>
                <a:lnTo>
                  <a:pt x="3370156" y="4770881"/>
                </a:lnTo>
                <a:lnTo>
                  <a:pt x="0" y="4770881"/>
                </a:lnTo>
                <a:lnTo>
                  <a:pt x="0" y="0"/>
                </a:lnTo>
                <a:close/>
              </a:path>
            </a:pathLst>
          </a:custGeom>
          <a:blipFill>
            <a:blip r:embed="rId10"/>
            <a:stretch>
              <a:fillRect l="0" t="-9384" r="0" b="-9384"/>
            </a:stretch>
          </a:blipFill>
          <a:ln w="9525" cap="rnd">
            <a:solidFill>
              <a:srgbClr val="000000"/>
            </a:solidFill>
            <a:prstDash val="solid"/>
            <a:round/>
          </a:ln>
        </p:spPr>
      </p:sp>
      <p:sp>
        <p:nvSpPr>
          <p:cNvPr name="TextBox 9" id="9"/>
          <p:cNvSpPr txBox="true"/>
          <p:nvPr/>
        </p:nvSpPr>
        <p:spPr>
          <a:xfrm rot="0">
            <a:off x="4749641" y="7298910"/>
            <a:ext cx="8788717" cy="863587"/>
          </a:xfrm>
          <a:prstGeom prst="rect">
            <a:avLst/>
          </a:prstGeom>
        </p:spPr>
        <p:txBody>
          <a:bodyPr anchor="t" rtlCol="false" tIns="0" lIns="0" bIns="0" rIns="0">
            <a:spAutoFit/>
          </a:bodyPr>
          <a:lstStyle/>
          <a:p>
            <a:pPr algn="ctr">
              <a:lnSpc>
                <a:spcPts val="7000"/>
              </a:lnSpc>
            </a:pPr>
            <a:r>
              <a:rPr lang="en-US" sz="5000" b="true">
                <a:solidFill>
                  <a:srgbClr val="404040"/>
                </a:solidFill>
                <a:latin typeface="Canva Sans Bold"/>
                <a:ea typeface="Canva Sans Bold"/>
                <a:cs typeface="Canva Sans Bold"/>
                <a:sym typeface="Canva Sans Bold"/>
              </a:rPr>
              <a:t>Products Catalog</a:t>
            </a:r>
          </a:p>
        </p:txBody>
      </p:sp>
      <p:sp>
        <p:nvSpPr>
          <p:cNvPr name="TextBox 10" id="10"/>
          <p:cNvSpPr txBox="true"/>
          <p:nvPr/>
        </p:nvSpPr>
        <p:spPr>
          <a:xfrm rot="0">
            <a:off x="6267869" y="8249390"/>
            <a:ext cx="5752263" cy="514336"/>
          </a:xfrm>
          <a:prstGeom prst="rect">
            <a:avLst/>
          </a:prstGeom>
        </p:spPr>
        <p:txBody>
          <a:bodyPr anchor="t" rtlCol="false" tIns="0" lIns="0" bIns="0" rIns="0">
            <a:spAutoFit/>
          </a:bodyPr>
          <a:lstStyle/>
          <a:p>
            <a:pPr algn="ctr">
              <a:lnSpc>
                <a:spcPts val="4200"/>
              </a:lnSpc>
            </a:pPr>
            <a:r>
              <a:rPr lang="en-US" sz="3000" b="true">
                <a:solidFill>
                  <a:srgbClr val="404040"/>
                </a:solidFill>
                <a:latin typeface="Canva Sans Bold"/>
                <a:ea typeface="Canva Sans Bold"/>
                <a:cs typeface="Canva Sans Bold"/>
                <a:sym typeface="Canva Sans Bold"/>
              </a:rPr>
              <a:t>Presentation </a:t>
            </a:r>
          </a:p>
        </p:txBody>
      </p:sp>
      <p:sp>
        <p:nvSpPr>
          <p:cNvPr name="TextBox 11" id="11"/>
          <p:cNvSpPr txBox="true"/>
          <p:nvPr/>
        </p:nvSpPr>
        <p:spPr>
          <a:xfrm rot="0">
            <a:off x="6267869" y="9302205"/>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
        <p:nvSpPr>
          <p:cNvPr name="TextBox 12" id="12"/>
          <p:cNvSpPr txBox="true"/>
          <p:nvPr/>
        </p:nvSpPr>
        <p:spPr>
          <a:xfrm rot="0">
            <a:off x="14939762" y="782955"/>
            <a:ext cx="2381682" cy="245745"/>
          </a:xfrm>
          <a:prstGeom prst="rect">
            <a:avLst/>
          </a:prstGeom>
        </p:spPr>
        <p:txBody>
          <a:bodyPr anchor="t" rtlCol="false" tIns="0" lIns="0" bIns="0" rIns="0">
            <a:spAutoFit/>
          </a:bodyPr>
          <a:lstStyle/>
          <a:p>
            <a:pPr algn="r">
              <a:lnSpc>
                <a:spcPts val="1800"/>
              </a:lnSpc>
            </a:pPr>
            <a:r>
              <a:rPr lang="en-US" b="true" sz="1800">
                <a:solidFill>
                  <a:srgbClr val="201F25"/>
                </a:solidFill>
                <a:latin typeface="Neue Montreal Bold"/>
                <a:ea typeface="Neue Montreal Bold"/>
                <a:cs typeface="Neue Montreal Bold"/>
                <a:sym typeface="Neue Montreal Bold"/>
              </a:rPr>
              <a:t>2026 JANUARY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bathroom/"/>
          </p:cNvPr>
          <p:cNvSpPr/>
          <p:nvPr/>
        </p:nvSpPr>
        <p:spPr>
          <a:xfrm flipH="false" flipV="false" rot="0">
            <a:off x="7958208" y="5892223"/>
            <a:ext cx="9948258" cy="2026957"/>
          </a:xfrm>
          <a:custGeom>
            <a:avLst/>
            <a:gdLst/>
            <a:ahLst/>
            <a:cxnLst/>
            <a:rect r="r" b="b" t="t" l="l"/>
            <a:pathLst>
              <a:path h="2026957" w="9948258">
                <a:moveTo>
                  <a:pt x="0" y="0"/>
                </a:moveTo>
                <a:lnTo>
                  <a:pt x="9948258" y="0"/>
                </a:lnTo>
                <a:lnTo>
                  <a:pt x="9948258" y="2026957"/>
                </a:lnTo>
                <a:lnTo>
                  <a:pt x="0" y="2026957"/>
                </a:lnTo>
                <a:lnTo>
                  <a:pt x="0" y="0"/>
                </a:lnTo>
                <a:close/>
              </a:path>
            </a:pathLst>
          </a:custGeom>
          <a:blipFill>
            <a:blip r:embed="rId2"/>
            <a:stretch>
              <a:fillRect l="0" t="0" r="0" b="0"/>
            </a:stretch>
          </a:blipFill>
        </p:spPr>
      </p:sp>
      <p:sp>
        <p:nvSpPr>
          <p:cNvPr name="Freeform 3" id="3">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4" id="4">
            <a:hlinkClick r:id="rId7"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Freeform 5" id="5">
            <a:hlinkClick r:id="rId9" tooltip="https://www.iduvan.com/bathroom/"/>
          </p:cNvPr>
          <p:cNvSpPr/>
          <p:nvPr/>
        </p:nvSpPr>
        <p:spPr>
          <a:xfrm flipH="false" flipV="false" rot="0">
            <a:off x="1468275" y="1193277"/>
            <a:ext cx="5931850" cy="7414813"/>
          </a:xfrm>
          <a:custGeom>
            <a:avLst/>
            <a:gdLst/>
            <a:ahLst/>
            <a:cxnLst/>
            <a:rect r="r" b="b" t="t" l="l"/>
            <a:pathLst>
              <a:path h="7414813" w="5931850">
                <a:moveTo>
                  <a:pt x="0" y="0"/>
                </a:moveTo>
                <a:lnTo>
                  <a:pt x="5931851" y="0"/>
                </a:lnTo>
                <a:lnTo>
                  <a:pt x="5931851" y="7414813"/>
                </a:lnTo>
                <a:lnTo>
                  <a:pt x="0" y="7414813"/>
                </a:lnTo>
                <a:lnTo>
                  <a:pt x="0" y="0"/>
                </a:lnTo>
                <a:close/>
              </a:path>
            </a:pathLst>
          </a:custGeom>
          <a:blipFill>
            <a:blip r:embed="rId8"/>
            <a:stretch>
              <a:fillRect l="0" t="0" r="0" b="0"/>
            </a:stretch>
          </a:blipFill>
        </p:spPr>
      </p:sp>
      <p:sp>
        <p:nvSpPr>
          <p:cNvPr name="TextBox 6" id="6"/>
          <p:cNvSpPr txBox="true"/>
          <p:nvPr/>
        </p:nvSpPr>
        <p:spPr>
          <a:xfrm rot="0">
            <a:off x="9144000" y="990600"/>
            <a:ext cx="4306337"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Bathroom</a:t>
            </a:r>
          </a:p>
          <a:p>
            <a:pPr algn="l">
              <a:lnSpc>
                <a:spcPts val="6999"/>
              </a:lnSpc>
            </a:pPr>
          </a:p>
        </p:txBody>
      </p:sp>
      <p:sp>
        <p:nvSpPr>
          <p:cNvPr name="TextBox 7" id="7"/>
          <p:cNvSpPr txBox="true"/>
          <p:nvPr/>
        </p:nvSpPr>
        <p:spPr>
          <a:xfrm rot="0">
            <a:off x="9144000" y="2556509"/>
            <a:ext cx="8115300" cy="278701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The bathrooms are important places where we prepare for the day when we first open our eyes in the morning and throw the intensity of the day in the evening. They are special places where we stay with ourselves, find peace and meet our cleaning needs while showering. It is important that the bathrooms, which we frequently use in daily life, are well -designed for facilitating our lives, reflecting our functional and aesthetic feelings, well -decorated.</a:t>
            </a: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bathroom/"/>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84567" cy="10287000"/>
          </a:xfrm>
          <a:custGeom>
            <a:avLst/>
            <a:gdLst/>
            <a:ahLst/>
            <a:cxnLst/>
            <a:rect r="r" b="b" t="t" l="l"/>
            <a:pathLst>
              <a:path h="10287000" w="7584567">
                <a:moveTo>
                  <a:pt x="0" y="0"/>
                </a:moveTo>
                <a:lnTo>
                  <a:pt x="7584567" y="0"/>
                </a:lnTo>
                <a:lnTo>
                  <a:pt x="7584567" y="10287000"/>
                </a:lnTo>
                <a:lnTo>
                  <a:pt x="0" y="10287000"/>
                </a:lnTo>
                <a:lnTo>
                  <a:pt x="0" y="0"/>
                </a:lnTo>
                <a:close/>
              </a:path>
            </a:pathLst>
          </a:custGeom>
          <a:blipFill>
            <a:blip r:embed="rId2"/>
            <a:stretch>
              <a:fillRect l="0" t="-10663" r="0"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a:hlinkClick r:id="rId6"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5"/>
            <a:stretch>
              <a:fillRect l="0" t="0" r="0" b="0"/>
            </a:stretch>
          </a:blipFill>
        </p:spPr>
      </p:sp>
      <p:sp>
        <p:nvSpPr>
          <p:cNvPr name="Freeform 5" id="5">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889876" y="1547371"/>
            <a:ext cx="10413117" cy="7017535"/>
          </a:xfrm>
          <a:custGeom>
            <a:avLst/>
            <a:gdLst/>
            <a:ahLst/>
            <a:cxnLst/>
            <a:rect r="r" b="b" t="t" l="l"/>
            <a:pathLst>
              <a:path h="7017535" w="10413117">
                <a:moveTo>
                  <a:pt x="0" y="0"/>
                </a:moveTo>
                <a:lnTo>
                  <a:pt x="10413117" y="0"/>
                </a:lnTo>
                <a:lnTo>
                  <a:pt x="10413117" y="7017536"/>
                </a:lnTo>
                <a:lnTo>
                  <a:pt x="0" y="7017536"/>
                </a:lnTo>
                <a:lnTo>
                  <a:pt x="0" y="0"/>
                </a:lnTo>
                <a:close/>
              </a:path>
            </a:pathLst>
          </a:custGeom>
          <a:blipFill>
            <a:blip r:embed="rId10"/>
            <a:stretch>
              <a:fillRect l="0" t="0" r="0" b="0"/>
            </a:stretch>
          </a:blipFill>
        </p:spPr>
      </p:sp>
      <p:sp>
        <p:nvSpPr>
          <p:cNvPr name="TextBox 7" id="7"/>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
        <p:nvSpPr>
          <p:cNvPr name="TextBox 8" id="8"/>
          <p:cNvSpPr txBox="true"/>
          <p:nvPr/>
        </p:nvSpPr>
        <p:spPr>
          <a:xfrm rot="0">
            <a:off x="14829176" y="-34925"/>
            <a:ext cx="3473818"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Bathroom</a:t>
            </a:r>
          </a:p>
        </p:txBody>
      </p:sp>
      <p:sp>
        <p:nvSpPr>
          <p:cNvPr name="TextBox 9" id="9"/>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0487" cy="10280650"/>
          </a:xfrm>
          <a:custGeom>
            <a:avLst/>
            <a:gdLst/>
            <a:ahLst/>
            <a:cxnLst/>
            <a:rect r="r" b="b" t="t" l="l"/>
            <a:pathLst>
              <a:path h="10280650" w="7710487">
                <a:moveTo>
                  <a:pt x="0" y="0"/>
                </a:moveTo>
                <a:lnTo>
                  <a:pt x="7710487" y="0"/>
                </a:lnTo>
                <a:lnTo>
                  <a:pt x="7710487" y="10280650"/>
                </a:lnTo>
                <a:lnTo>
                  <a:pt x="0" y="10280650"/>
                </a:lnTo>
                <a:lnTo>
                  <a:pt x="0" y="0"/>
                </a:lnTo>
                <a:close/>
              </a:path>
            </a:pathLst>
          </a:custGeom>
          <a:blipFill>
            <a:blip r:embed="rId2"/>
            <a:stretch>
              <a:fillRect l="-31408" t="-2774" r="0" b="-2774"/>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a:hlinkClick r:id="rId6"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5"/>
            <a:stretch>
              <a:fillRect l="0" t="0" r="0" b="0"/>
            </a:stretch>
          </a:blipFill>
        </p:spPr>
      </p:sp>
      <p:sp>
        <p:nvSpPr>
          <p:cNvPr name="Freeform 5" id="5">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570246" y="1591196"/>
            <a:ext cx="9054461" cy="6755998"/>
          </a:xfrm>
          <a:custGeom>
            <a:avLst/>
            <a:gdLst/>
            <a:ahLst/>
            <a:cxnLst/>
            <a:rect r="r" b="b" t="t" l="l"/>
            <a:pathLst>
              <a:path h="6755998" w="9054461">
                <a:moveTo>
                  <a:pt x="0" y="0"/>
                </a:moveTo>
                <a:lnTo>
                  <a:pt x="9054461" y="0"/>
                </a:lnTo>
                <a:lnTo>
                  <a:pt x="9054461" y="6755998"/>
                </a:lnTo>
                <a:lnTo>
                  <a:pt x="0" y="6755998"/>
                </a:lnTo>
                <a:lnTo>
                  <a:pt x="0" y="0"/>
                </a:lnTo>
                <a:close/>
              </a:path>
            </a:pathLst>
          </a:custGeom>
          <a:blipFill>
            <a:blip r:embed="rId10"/>
            <a:stretch>
              <a:fillRect l="0" t="-17010" r="0" b="-17010"/>
            </a:stretch>
          </a:blipFill>
        </p:spPr>
      </p:sp>
      <p:sp>
        <p:nvSpPr>
          <p:cNvPr name="TextBox 7" id="7"/>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
        <p:nvSpPr>
          <p:cNvPr name="TextBox 8" id="8"/>
          <p:cNvSpPr txBox="true"/>
          <p:nvPr/>
        </p:nvSpPr>
        <p:spPr>
          <a:xfrm rot="0">
            <a:off x="14829176" y="-34925"/>
            <a:ext cx="3473818"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Bathroom</a:t>
            </a:r>
          </a:p>
        </p:txBody>
      </p:sp>
      <p:sp>
        <p:nvSpPr>
          <p:cNvPr name="TextBox 9" id="9"/>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0487" cy="10280650"/>
          </a:xfrm>
          <a:custGeom>
            <a:avLst/>
            <a:gdLst/>
            <a:ahLst/>
            <a:cxnLst/>
            <a:rect r="r" b="b" t="t" l="l"/>
            <a:pathLst>
              <a:path h="10280650" w="7710487">
                <a:moveTo>
                  <a:pt x="0" y="0"/>
                </a:moveTo>
                <a:lnTo>
                  <a:pt x="7710487" y="0"/>
                </a:lnTo>
                <a:lnTo>
                  <a:pt x="7710487" y="10280650"/>
                </a:lnTo>
                <a:lnTo>
                  <a:pt x="0" y="10280650"/>
                </a:lnTo>
                <a:lnTo>
                  <a:pt x="0" y="0"/>
                </a:lnTo>
                <a:close/>
              </a:path>
            </a:pathLst>
          </a:custGeom>
          <a:blipFill>
            <a:blip r:embed="rId2"/>
            <a:stretch>
              <a:fillRect l="0" t="0" r="-6833"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a:hlinkClick r:id="rId6"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5"/>
            <a:stretch>
              <a:fillRect l="0" t="0" r="0" b="0"/>
            </a:stretch>
          </a:blipFill>
        </p:spPr>
      </p:sp>
      <p:sp>
        <p:nvSpPr>
          <p:cNvPr name="Freeform 5" id="5">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911732" y="1877660"/>
            <a:ext cx="10376268" cy="6356958"/>
          </a:xfrm>
          <a:custGeom>
            <a:avLst/>
            <a:gdLst/>
            <a:ahLst/>
            <a:cxnLst/>
            <a:rect r="r" b="b" t="t" l="l"/>
            <a:pathLst>
              <a:path h="6356958" w="10376268">
                <a:moveTo>
                  <a:pt x="0" y="0"/>
                </a:moveTo>
                <a:lnTo>
                  <a:pt x="10376268" y="0"/>
                </a:lnTo>
                <a:lnTo>
                  <a:pt x="10376268" y="6356958"/>
                </a:lnTo>
                <a:lnTo>
                  <a:pt x="0" y="6356958"/>
                </a:lnTo>
                <a:lnTo>
                  <a:pt x="0" y="0"/>
                </a:lnTo>
                <a:close/>
              </a:path>
            </a:pathLst>
          </a:custGeom>
          <a:blipFill>
            <a:blip r:embed="rId10"/>
            <a:stretch>
              <a:fillRect l="-8914" t="0" r="0" b="0"/>
            </a:stretch>
          </a:blipFill>
        </p:spPr>
      </p:sp>
      <p:sp>
        <p:nvSpPr>
          <p:cNvPr name="TextBox 7" id="7"/>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
        <p:nvSpPr>
          <p:cNvPr name="TextBox 8" id="8"/>
          <p:cNvSpPr txBox="true"/>
          <p:nvPr/>
        </p:nvSpPr>
        <p:spPr>
          <a:xfrm rot="0">
            <a:off x="14829176" y="-34925"/>
            <a:ext cx="3473818"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Bathroom</a:t>
            </a:r>
          </a:p>
        </p:txBody>
      </p:sp>
      <p:sp>
        <p:nvSpPr>
          <p:cNvPr name="TextBox 9" id="9"/>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dressing-room-and-dress-cabinet/"/>
          </p:cNvPr>
          <p:cNvSpPr/>
          <p:nvPr/>
        </p:nvSpPr>
        <p:spPr>
          <a:xfrm flipH="false" flipV="false" rot="0">
            <a:off x="9755037" y="6657062"/>
            <a:ext cx="6354600" cy="1890214"/>
          </a:xfrm>
          <a:custGeom>
            <a:avLst/>
            <a:gdLst/>
            <a:ahLst/>
            <a:cxnLst/>
            <a:rect r="r" b="b" t="t" l="l"/>
            <a:pathLst>
              <a:path h="1890214" w="6354600">
                <a:moveTo>
                  <a:pt x="0" y="0"/>
                </a:moveTo>
                <a:lnTo>
                  <a:pt x="6354600" y="0"/>
                </a:lnTo>
                <a:lnTo>
                  <a:pt x="6354600" y="1890213"/>
                </a:lnTo>
                <a:lnTo>
                  <a:pt x="0" y="1890213"/>
                </a:lnTo>
                <a:lnTo>
                  <a:pt x="0" y="0"/>
                </a:lnTo>
                <a:close/>
              </a:path>
            </a:pathLst>
          </a:custGeom>
          <a:blipFill>
            <a:blip r:embed="rId6"/>
            <a:stretch>
              <a:fillRect l="0" t="0" r="0" b="0"/>
            </a:stretch>
          </a:blipFill>
        </p:spPr>
      </p:sp>
      <p:sp>
        <p:nvSpPr>
          <p:cNvPr name="Freeform 5" id="5">
            <a:hlinkClick r:id="rId9" tooltip="https://www.iduvan.com/dressing-room-and-dress-cabinet/"/>
          </p:cNvPr>
          <p:cNvSpPr/>
          <p:nvPr/>
        </p:nvSpPr>
        <p:spPr>
          <a:xfrm flipH="false" flipV="false" rot="0">
            <a:off x="1028700" y="1718063"/>
            <a:ext cx="7475240" cy="6073633"/>
          </a:xfrm>
          <a:custGeom>
            <a:avLst/>
            <a:gdLst/>
            <a:ahLst/>
            <a:cxnLst/>
            <a:rect r="r" b="b" t="t" l="l"/>
            <a:pathLst>
              <a:path h="6073633" w="7475240">
                <a:moveTo>
                  <a:pt x="0" y="0"/>
                </a:moveTo>
                <a:lnTo>
                  <a:pt x="7475240" y="0"/>
                </a:lnTo>
                <a:lnTo>
                  <a:pt x="7475240" y="6073633"/>
                </a:lnTo>
                <a:lnTo>
                  <a:pt x="0" y="6073633"/>
                </a:lnTo>
                <a:lnTo>
                  <a:pt x="0" y="0"/>
                </a:lnTo>
                <a:close/>
              </a:path>
            </a:pathLst>
          </a:custGeom>
          <a:blipFill>
            <a:blip r:embed="rId8"/>
            <a:stretch>
              <a:fillRect l="0" t="0" r="0" b="0"/>
            </a:stretch>
          </a:blipFill>
        </p:spPr>
      </p:sp>
      <p:sp>
        <p:nvSpPr>
          <p:cNvPr name="TextBox 6" id="6"/>
          <p:cNvSpPr txBox="true"/>
          <p:nvPr/>
        </p:nvSpPr>
        <p:spPr>
          <a:xfrm rot="0">
            <a:off x="9144000" y="838834"/>
            <a:ext cx="8115300" cy="351155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Dressing Room and Dress Cabinet</a:t>
            </a:r>
          </a:p>
          <a:p>
            <a:pPr algn="l">
              <a:lnSpc>
                <a:spcPts val="6999"/>
              </a:lnSpc>
            </a:pPr>
          </a:p>
          <a:p>
            <a:pPr algn="l">
              <a:lnSpc>
                <a:spcPts val="6999"/>
              </a:lnSpc>
            </a:pPr>
          </a:p>
        </p:txBody>
      </p:sp>
      <p:sp>
        <p:nvSpPr>
          <p:cNvPr name="TextBox 7" id="7"/>
          <p:cNvSpPr txBox="true"/>
          <p:nvPr/>
        </p:nvSpPr>
        <p:spPr>
          <a:xfrm rot="0">
            <a:off x="9144000" y="2632709"/>
            <a:ext cx="8115300" cy="419671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Even though it is always needed for storage areas, you don't want to buy a garment cabinet that won't fit in your room. You don't want to buy a garment cabinet that is not enough to meet your needs. To do this, start by taking the measurements of the area you plan to put the clothes cabinet in your bedroom.</a:t>
            </a:r>
          </a:p>
          <a:p>
            <a:pPr algn="just">
              <a:lnSpc>
                <a:spcPts val="2789"/>
              </a:lnSpc>
            </a:pPr>
            <a:r>
              <a:rPr lang="en-US" sz="1799">
                <a:solidFill>
                  <a:srgbClr val="6D6D6D"/>
                </a:solidFill>
                <a:latin typeface="Canva Sans"/>
                <a:ea typeface="Canva Sans"/>
                <a:cs typeface="Canva Sans"/>
                <a:sym typeface="Canva Sans"/>
              </a:rPr>
              <a:t>Because of the small bedrooms of some houses, you can design and use another room as a garment room if possible. If you are going to position your clothes cabinet in the clothes room, you should take the size of your dressing room instead of a bedroom size.</a:t>
            </a:r>
          </a:p>
          <a:p>
            <a:pPr algn="just">
              <a:lnSpc>
                <a:spcPts val="2789"/>
              </a:lnSpc>
            </a:pPr>
            <a:r>
              <a:rPr lang="en-US" sz="1799">
                <a:solidFill>
                  <a:srgbClr val="6D6D6D"/>
                </a:solidFill>
                <a:latin typeface="Canva Sans"/>
                <a:ea typeface="Canva Sans"/>
                <a:cs typeface="Canva Sans"/>
                <a:sym typeface="Canva Sans"/>
              </a:rPr>
              <a:t>You can examine the cabinet models in the furniture stores according to the dimensions you buy.</a:t>
            </a: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dressing-room-and-dress-cabinet/"/>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8"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0" y="1706275"/>
            <a:ext cx="4235323" cy="6356958"/>
          </a:xfrm>
          <a:custGeom>
            <a:avLst/>
            <a:gdLst/>
            <a:ahLst/>
            <a:cxnLst/>
            <a:rect r="r" b="b" t="t" l="l"/>
            <a:pathLst>
              <a:path h="6356958" w="4235323">
                <a:moveTo>
                  <a:pt x="0" y="0"/>
                </a:moveTo>
                <a:lnTo>
                  <a:pt x="4235323" y="0"/>
                </a:lnTo>
                <a:lnTo>
                  <a:pt x="4235323" y="6356959"/>
                </a:lnTo>
                <a:lnTo>
                  <a:pt x="0" y="6356959"/>
                </a:lnTo>
                <a:lnTo>
                  <a:pt x="0" y="0"/>
                </a:lnTo>
                <a:close/>
              </a:path>
            </a:pathLst>
          </a:custGeom>
          <a:blipFill>
            <a:blip r:embed="rId9"/>
            <a:stretch>
              <a:fillRect l="0" t="0" r="0" b="0"/>
            </a:stretch>
          </a:blipFill>
        </p:spPr>
      </p:sp>
      <p:sp>
        <p:nvSpPr>
          <p:cNvPr name="Freeform 6" id="6"/>
          <p:cNvSpPr/>
          <p:nvPr/>
        </p:nvSpPr>
        <p:spPr>
          <a:xfrm flipH="false" flipV="false" rot="0">
            <a:off x="8970518" y="1706275"/>
            <a:ext cx="4576230" cy="6334211"/>
          </a:xfrm>
          <a:custGeom>
            <a:avLst/>
            <a:gdLst/>
            <a:ahLst/>
            <a:cxnLst/>
            <a:rect r="r" b="b" t="t" l="l"/>
            <a:pathLst>
              <a:path h="6334211" w="4576230">
                <a:moveTo>
                  <a:pt x="0" y="0"/>
                </a:moveTo>
                <a:lnTo>
                  <a:pt x="4576230" y="0"/>
                </a:lnTo>
                <a:lnTo>
                  <a:pt x="4576230" y="6334211"/>
                </a:lnTo>
                <a:lnTo>
                  <a:pt x="0" y="6334211"/>
                </a:lnTo>
                <a:lnTo>
                  <a:pt x="0" y="0"/>
                </a:lnTo>
                <a:close/>
              </a:path>
            </a:pathLst>
          </a:custGeom>
          <a:blipFill>
            <a:blip r:embed="rId10"/>
            <a:stretch>
              <a:fillRect l="-103473" t="0" r="-22050" b="0"/>
            </a:stretch>
          </a:blipFill>
        </p:spPr>
      </p:sp>
      <p:sp>
        <p:nvSpPr>
          <p:cNvPr name="Freeform 7" id="7"/>
          <p:cNvSpPr/>
          <p:nvPr/>
        </p:nvSpPr>
        <p:spPr>
          <a:xfrm flipH="false" flipV="false" rot="0">
            <a:off x="13750721" y="1706275"/>
            <a:ext cx="4537279" cy="6356958"/>
          </a:xfrm>
          <a:custGeom>
            <a:avLst/>
            <a:gdLst/>
            <a:ahLst/>
            <a:cxnLst/>
            <a:rect r="r" b="b" t="t" l="l"/>
            <a:pathLst>
              <a:path h="6356958" w="4537279">
                <a:moveTo>
                  <a:pt x="0" y="0"/>
                </a:moveTo>
                <a:lnTo>
                  <a:pt x="4537279" y="0"/>
                </a:lnTo>
                <a:lnTo>
                  <a:pt x="4537279" y="6356959"/>
                </a:lnTo>
                <a:lnTo>
                  <a:pt x="0" y="6356959"/>
                </a:lnTo>
                <a:lnTo>
                  <a:pt x="0" y="0"/>
                </a:lnTo>
                <a:close/>
              </a:path>
            </a:pathLst>
          </a:custGeom>
          <a:blipFill>
            <a:blip r:embed="rId11"/>
            <a:stretch>
              <a:fillRect l="0" t="0" r="0" b="0"/>
            </a:stretch>
          </a:blipFill>
        </p:spPr>
      </p:sp>
      <p:sp>
        <p:nvSpPr>
          <p:cNvPr name="Freeform 8" id="8"/>
          <p:cNvSpPr/>
          <p:nvPr/>
        </p:nvSpPr>
        <p:spPr>
          <a:xfrm flipH="false" flipV="false" rot="0">
            <a:off x="4487545" y="1706275"/>
            <a:ext cx="4235323" cy="6356958"/>
          </a:xfrm>
          <a:custGeom>
            <a:avLst/>
            <a:gdLst/>
            <a:ahLst/>
            <a:cxnLst/>
            <a:rect r="r" b="b" t="t" l="l"/>
            <a:pathLst>
              <a:path h="6356958" w="4235323">
                <a:moveTo>
                  <a:pt x="0" y="0"/>
                </a:moveTo>
                <a:lnTo>
                  <a:pt x="4235323" y="0"/>
                </a:lnTo>
                <a:lnTo>
                  <a:pt x="4235323" y="6356959"/>
                </a:lnTo>
                <a:lnTo>
                  <a:pt x="0" y="6356959"/>
                </a:lnTo>
                <a:lnTo>
                  <a:pt x="0" y="0"/>
                </a:lnTo>
                <a:close/>
              </a:path>
            </a:pathLst>
          </a:custGeom>
          <a:blipFill>
            <a:blip r:embed="rId12"/>
            <a:stretch>
              <a:fillRect l="0" t="0" r="0" b="0"/>
            </a:stretch>
          </a:blipFill>
        </p:spPr>
      </p:sp>
      <p:sp>
        <p:nvSpPr>
          <p:cNvPr name="TextBox 9" id="9"/>
          <p:cNvSpPr txBox="true"/>
          <p:nvPr/>
        </p:nvSpPr>
        <p:spPr>
          <a:xfrm rot="0">
            <a:off x="7313637" y="72329"/>
            <a:ext cx="10974363"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Dressing Room and Dress Cabinet</a:t>
            </a: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3" tooltip="https://www.iduvan.com/en/"/>
              </a:rPr>
              <a:t>www.iduvan.com</a:t>
            </a:r>
          </a:p>
        </p:txBody>
      </p:sp>
      <p:sp>
        <p:nvSpPr>
          <p:cNvPr name="TextBox 11" id="11"/>
          <p:cNvSpPr txBox="true"/>
          <p:nvPr/>
        </p:nvSpPr>
        <p:spPr>
          <a:xfrm rot="0">
            <a:off x="15133965" y="88582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tv-unit/"/>
          </p:cNvPr>
          <p:cNvSpPr/>
          <p:nvPr/>
        </p:nvSpPr>
        <p:spPr>
          <a:xfrm flipH="false" flipV="false" rot="0">
            <a:off x="1401600" y="1028700"/>
            <a:ext cx="6159620" cy="7579390"/>
          </a:xfrm>
          <a:custGeom>
            <a:avLst/>
            <a:gdLst/>
            <a:ahLst/>
            <a:cxnLst/>
            <a:rect r="r" b="b" t="t" l="l"/>
            <a:pathLst>
              <a:path h="7579390" w="6159620">
                <a:moveTo>
                  <a:pt x="0" y="0"/>
                </a:moveTo>
                <a:lnTo>
                  <a:pt x="6159620" y="0"/>
                </a:lnTo>
                <a:lnTo>
                  <a:pt x="6159620" y="7579390"/>
                </a:lnTo>
                <a:lnTo>
                  <a:pt x="0" y="7579390"/>
                </a:lnTo>
                <a:lnTo>
                  <a:pt x="0" y="0"/>
                </a:lnTo>
                <a:close/>
              </a:path>
            </a:pathLst>
          </a:custGeom>
          <a:blipFill>
            <a:blip r:embed="rId6"/>
            <a:stretch>
              <a:fillRect l="0" t="0" r="0" b="0"/>
            </a:stretch>
          </a:blipFill>
        </p:spPr>
      </p:sp>
      <p:sp>
        <p:nvSpPr>
          <p:cNvPr name="Freeform 5" id="5">
            <a:hlinkClick r:id="rId9" tooltip="https://www.iduvan.com/tv-unit/"/>
          </p:cNvPr>
          <p:cNvSpPr/>
          <p:nvPr/>
        </p:nvSpPr>
        <p:spPr>
          <a:xfrm flipH="false" flipV="false" rot="0">
            <a:off x="11297169" y="6400800"/>
            <a:ext cx="3436252" cy="1864349"/>
          </a:xfrm>
          <a:custGeom>
            <a:avLst/>
            <a:gdLst/>
            <a:ahLst/>
            <a:cxnLst/>
            <a:rect r="r" b="b" t="t" l="l"/>
            <a:pathLst>
              <a:path h="1864349" w="3436252">
                <a:moveTo>
                  <a:pt x="0" y="0"/>
                </a:moveTo>
                <a:lnTo>
                  <a:pt x="3436251" y="0"/>
                </a:lnTo>
                <a:lnTo>
                  <a:pt x="3436251" y="1864349"/>
                </a:lnTo>
                <a:lnTo>
                  <a:pt x="0" y="1864349"/>
                </a:lnTo>
                <a:lnTo>
                  <a:pt x="0" y="0"/>
                </a:lnTo>
                <a:close/>
              </a:path>
            </a:pathLst>
          </a:custGeom>
          <a:blipFill>
            <a:blip r:embed="rId8"/>
            <a:stretch>
              <a:fillRect l="0" t="0" r="0" b="0"/>
            </a:stretch>
          </a:blipFill>
        </p:spPr>
      </p:sp>
      <p:sp>
        <p:nvSpPr>
          <p:cNvPr name="TextBox 6" id="6"/>
          <p:cNvSpPr txBox="true"/>
          <p:nvPr/>
        </p:nvSpPr>
        <p:spPr>
          <a:xfrm rot="0">
            <a:off x="9144000" y="990600"/>
            <a:ext cx="4306337"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TV unit</a:t>
            </a:r>
          </a:p>
          <a:p>
            <a:pPr algn="l">
              <a:lnSpc>
                <a:spcPts val="6999"/>
              </a:lnSpc>
            </a:pPr>
          </a:p>
        </p:txBody>
      </p:sp>
      <p:sp>
        <p:nvSpPr>
          <p:cNvPr name="TextBox 7" id="7"/>
          <p:cNvSpPr txBox="true"/>
          <p:nvPr/>
        </p:nvSpPr>
        <p:spPr>
          <a:xfrm rot="0">
            <a:off x="9144000" y="2556509"/>
            <a:ext cx="8115300" cy="38442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A favorite movie, you have followed a sports match you see no longer is not your television. TV units have taken its place on your walls as artworks with its designs and special lighting. Game consoles, cinema and sound systems, television and equipment covered by the area expanded.</a:t>
            </a:r>
          </a:p>
          <a:p>
            <a:pPr algn="just">
              <a:lnSpc>
                <a:spcPts val="2789"/>
              </a:lnSpc>
            </a:pPr>
            <a:r>
              <a:rPr lang="en-US" sz="1799">
                <a:solidFill>
                  <a:srgbClr val="6D6D6D"/>
                </a:solidFill>
                <a:latin typeface="Canva Sans"/>
                <a:ea typeface="Canva Sans"/>
                <a:cs typeface="Canva Sans"/>
                <a:sym typeface="Canva Sans"/>
              </a:rPr>
              <a:t>The size of the space where your TV unit will take place is important. A large or small unit in your unit selection will not work for you as well as stylish. It is important to choose a unit according to the size of your space. If you have a big home you can choose a modular system. In the modular system, you can make additions according to the size of your television hardware.</a:t>
            </a: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tv-unit/"/>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387677"/>
            <a:ext cx="3691250" cy="3846950"/>
          </a:xfrm>
          <a:custGeom>
            <a:avLst/>
            <a:gdLst/>
            <a:ahLst/>
            <a:cxnLst/>
            <a:rect r="r" b="b" t="t" l="l"/>
            <a:pathLst>
              <a:path h="3846950" w="3691250">
                <a:moveTo>
                  <a:pt x="0" y="0"/>
                </a:moveTo>
                <a:lnTo>
                  <a:pt x="3691250" y="0"/>
                </a:lnTo>
                <a:lnTo>
                  <a:pt x="3691250" y="3846950"/>
                </a:lnTo>
                <a:lnTo>
                  <a:pt x="0" y="3846950"/>
                </a:lnTo>
                <a:lnTo>
                  <a:pt x="0" y="0"/>
                </a:lnTo>
                <a:close/>
              </a:path>
            </a:pathLst>
          </a:custGeom>
          <a:blipFill>
            <a:blip r:embed="rId2"/>
            <a:stretch>
              <a:fillRect l="0" t="-25799" r="0" b="-13514"/>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a:hlinkClick r:id="rId6"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5"/>
            <a:stretch>
              <a:fillRect l="0" t="0" r="0" b="0"/>
            </a:stretch>
          </a:blipFill>
        </p:spPr>
      </p:sp>
      <p:sp>
        <p:nvSpPr>
          <p:cNvPr name="Freeform 5" id="5">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1143000"/>
            <a:ext cx="4000500" cy="4000500"/>
          </a:xfrm>
          <a:custGeom>
            <a:avLst/>
            <a:gdLst/>
            <a:ahLst/>
            <a:cxnLst/>
            <a:rect r="r" b="b" t="t" l="l"/>
            <a:pathLst>
              <a:path h="4000500" w="4000500">
                <a:moveTo>
                  <a:pt x="0" y="0"/>
                </a:moveTo>
                <a:lnTo>
                  <a:pt x="4000500" y="0"/>
                </a:lnTo>
                <a:lnTo>
                  <a:pt x="4000500" y="4000500"/>
                </a:lnTo>
                <a:lnTo>
                  <a:pt x="0" y="4000500"/>
                </a:lnTo>
                <a:lnTo>
                  <a:pt x="0" y="0"/>
                </a:lnTo>
                <a:close/>
              </a:path>
            </a:pathLst>
          </a:custGeom>
          <a:blipFill>
            <a:blip r:embed="rId10"/>
            <a:stretch>
              <a:fillRect l="0" t="0" r="0" b="0"/>
            </a:stretch>
          </a:blipFill>
        </p:spPr>
      </p:sp>
      <p:sp>
        <p:nvSpPr>
          <p:cNvPr name="Freeform 7" id="7"/>
          <p:cNvSpPr/>
          <p:nvPr/>
        </p:nvSpPr>
        <p:spPr>
          <a:xfrm flipH="false" flipV="false" rot="0">
            <a:off x="4102306" y="1143000"/>
            <a:ext cx="2665333" cy="4000500"/>
          </a:xfrm>
          <a:custGeom>
            <a:avLst/>
            <a:gdLst/>
            <a:ahLst/>
            <a:cxnLst/>
            <a:rect r="r" b="b" t="t" l="l"/>
            <a:pathLst>
              <a:path h="4000500" w="2665333">
                <a:moveTo>
                  <a:pt x="0" y="0"/>
                </a:moveTo>
                <a:lnTo>
                  <a:pt x="2665333" y="0"/>
                </a:lnTo>
                <a:lnTo>
                  <a:pt x="2665333" y="4000500"/>
                </a:lnTo>
                <a:lnTo>
                  <a:pt x="0" y="4000500"/>
                </a:lnTo>
                <a:lnTo>
                  <a:pt x="0" y="0"/>
                </a:lnTo>
                <a:close/>
              </a:path>
            </a:pathLst>
          </a:custGeom>
          <a:blipFill>
            <a:blip r:embed="rId11"/>
            <a:stretch>
              <a:fillRect l="0" t="0" r="0" b="0"/>
            </a:stretch>
          </a:blipFill>
        </p:spPr>
      </p:sp>
      <p:sp>
        <p:nvSpPr>
          <p:cNvPr name="Freeform 8" id="8"/>
          <p:cNvSpPr/>
          <p:nvPr/>
        </p:nvSpPr>
        <p:spPr>
          <a:xfrm flipH="false" flipV="false" rot="0">
            <a:off x="3822275" y="5387677"/>
            <a:ext cx="3126339" cy="3846950"/>
          </a:xfrm>
          <a:custGeom>
            <a:avLst/>
            <a:gdLst/>
            <a:ahLst/>
            <a:cxnLst/>
            <a:rect r="r" b="b" t="t" l="l"/>
            <a:pathLst>
              <a:path h="3846950" w="3126339">
                <a:moveTo>
                  <a:pt x="0" y="0"/>
                </a:moveTo>
                <a:lnTo>
                  <a:pt x="3126339" y="0"/>
                </a:lnTo>
                <a:lnTo>
                  <a:pt x="3126339" y="3846950"/>
                </a:lnTo>
                <a:lnTo>
                  <a:pt x="0" y="3846950"/>
                </a:lnTo>
                <a:lnTo>
                  <a:pt x="0" y="0"/>
                </a:lnTo>
                <a:close/>
              </a:path>
            </a:pathLst>
          </a:custGeom>
          <a:blipFill>
            <a:blip r:embed="rId12"/>
            <a:stretch>
              <a:fillRect l="0" t="0" r="0" b="0"/>
            </a:stretch>
          </a:blipFill>
        </p:spPr>
      </p:sp>
      <p:sp>
        <p:nvSpPr>
          <p:cNvPr name="Freeform 9" id="9"/>
          <p:cNvSpPr/>
          <p:nvPr/>
        </p:nvSpPr>
        <p:spPr>
          <a:xfrm flipH="false" flipV="false" rot="0">
            <a:off x="7110721" y="5387677"/>
            <a:ext cx="2438004" cy="3846950"/>
          </a:xfrm>
          <a:custGeom>
            <a:avLst/>
            <a:gdLst/>
            <a:ahLst/>
            <a:cxnLst/>
            <a:rect r="r" b="b" t="t" l="l"/>
            <a:pathLst>
              <a:path h="3846950" w="2438004">
                <a:moveTo>
                  <a:pt x="0" y="0"/>
                </a:moveTo>
                <a:lnTo>
                  <a:pt x="2438004" y="0"/>
                </a:lnTo>
                <a:lnTo>
                  <a:pt x="2438004" y="3846950"/>
                </a:lnTo>
                <a:lnTo>
                  <a:pt x="0" y="3846950"/>
                </a:lnTo>
                <a:lnTo>
                  <a:pt x="0" y="0"/>
                </a:lnTo>
                <a:close/>
              </a:path>
            </a:pathLst>
          </a:custGeom>
          <a:blipFill>
            <a:blip r:embed="rId13"/>
            <a:stretch>
              <a:fillRect l="0" t="0" r="0" b="0"/>
            </a:stretch>
          </a:blipFill>
        </p:spPr>
      </p:sp>
      <p:sp>
        <p:nvSpPr>
          <p:cNvPr name="Freeform 10" id="10"/>
          <p:cNvSpPr/>
          <p:nvPr/>
        </p:nvSpPr>
        <p:spPr>
          <a:xfrm flipH="false" flipV="false" rot="0">
            <a:off x="6900989" y="1143000"/>
            <a:ext cx="3208378" cy="4000500"/>
          </a:xfrm>
          <a:custGeom>
            <a:avLst/>
            <a:gdLst/>
            <a:ahLst/>
            <a:cxnLst/>
            <a:rect r="r" b="b" t="t" l="l"/>
            <a:pathLst>
              <a:path h="4000500" w="3208378">
                <a:moveTo>
                  <a:pt x="0" y="0"/>
                </a:moveTo>
                <a:lnTo>
                  <a:pt x="3208378" y="0"/>
                </a:lnTo>
                <a:lnTo>
                  <a:pt x="3208378" y="4000500"/>
                </a:lnTo>
                <a:lnTo>
                  <a:pt x="0" y="4000500"/>
                </a:lnTo>
                <a:lnTo>
                  <a:pt x="0" y="0"/>
                </a:lnTo>
                <a:close/>
              </a:path>
            </a:pathLst>
          </a:custGeom>
          <a:blipFill>
            <a:blip r:embed="rId14"/>
            <a:stretch>
              <a:fillRect l="0" t="0" r="0" b="0"/>
            </a:stretch>
          </a:blipFill>
        </p:spPr>
      </p:sp>
      <p:sp>
        <p:nvSpPr>
          <p:cNvPr name="Freeform 11" id="11"/>
          <p:cNvSpPr/>
          <p:nvPr/>
        </p:nvSpPr>
        <p:spPr>
          <a:xfrm flipH="false" flipV="false" rot="0">
            <a:off x="10242717" y="1143000"/>
            <a:ext cx="2865358" cy="4000500"/>
          </a:xfrm>
          <a:custGeom>
            <a:avLst/>
            <a:gdLst/>
            <a:ahLst/>
            <a:cxnLst/>
            <a:rect r="r" b="b" t="t" l="l"/>
            <a:pathLst>
              <a:path h="4000500" w="2865358">
                <a:moveTo>
                  <a:pt x="0" y="0"/>
                </a:moveTo>
                <a:lnTo>
                  <a:pt x="2865359" y="0"/>
                </a:lnTo>
                <a:lnTo>
                  <a:pt x="2865359" y="4000500"/>
                </a:lnTo>
                <a:lnTo>
                  <a:pt x="0" y="4000500"/>
                </a:lnTo>
                <a:lnTo>
                  <a:pt x="0" y="0"/>
                </a:lnTo>
                <a:close/>
              </a:path>
            </a:pathLst>
          </a:custGeom>
          <a:blipFill>
            <a:blip r:embed="rId15"/>
            <a:stretch>
              <a:fillRect l="0" t="0" r="0" b="0"/>
            </a:stretch>
          </a:blipFill>
        </p:spPr>
      </p:sp>
      <p:sp>
        <p:nvSpPr>
          <p:cNvPr name="Freeform 12" id="12"/>
          <p:cNvSpPr/>
          <p:nvPr/>
        </p:nvSpPr>
        <p:spPr>
          <a:xfrm flipH="false" flipV="false" rot="0">
            <a:off x="13212851" y="1143000"/>
            <a:ext cx="5107740" cy="4000500"/>
          </a:xfrm>
          <a:custGeom>
            <a:avLst/>
            <a:gdLst/>
            <a:ahLst/>
            <a:cxnLst/>
            <a:rect r="r" b="b" t="t" l="l"/>
            <a:pathLst>
              <a:path h="4000500" w="5107740">
                <a:moveTo>
                  <a:pt x="0" y="0"/>
                </a:moveTo>
                <a:lnTo>
                  <a:pt x="5107739" y="0"/>
                </a:lnTo>
                <a:lnTo>
                  <a:pt x="5107739" y="4000500"/>
                </a:lnTo>
                <a:lnTo>
                  <a:pt x="0" y="4000500"/>
                </a:lnTo>
                <a:lnTo>
                  <a:pt x="0" y="0"/>
                </a:lnTo>
                <a:close/>
              </a:path>
            </a:pathLst>
          </a:custGeom>
          <a:blipFill>
            <a:blip r:embed="rId16"/>
            <a:stretch>
              <a:fillRect l="-4429" t="0" r="0" b="0"/>
            </a:stretch>
          </a:blipFill>
        </p:spPr>
      </p:sp>
      <p:sp>
        <p:nvSpPr>
          <p:cNvPr name="Freeform 13" id="13"/>
          <p:cNvSpPr/>
          <p:nvPr/>
        </p:nvSpPr>
        <p:spPr>
          <a:xfrm flipH="false" flipV="false" rot="0">
            <a:off x="9727792" y="5381625"/>
            <a:ext cx="5255135" cy="3853002"/>
          </a:xfrm>
          <a:custGeom>
            <a:avLst/>
            <a:gdLst/>
            <a:ahLst/>
            <a:cxnLst/>
            <a:rect r="r" b="b" t="t" l="l"/>
            <a:pathLst>
              <a:path h="3853002" w="5255135">
                <a:moveTo>
                  <a:pt x="0" y="0"/>
                </a:moveTo>
                <a:lnTo>
                  <a:pt x="5255136" y="0"/>
                </a:lnTo>
                <a:lnTo>
                  <a:pt x="5255136" y="3853002"/>
                </a:lnTo>
                <a:lnTo>
                  <a:pt x="0" y="3853002"/>
                </a:lnTo>
                <a:lnTo>
                  <a:pt x="0" y="0"/>
                </a:lnTo>
                <a:close/>
              </a:path>
            </a:pathLst>
          </a:custGeom>
          <a:blipFill>
            <a:blip r:embed="rId17"/>
            <a:stretch>
              <a:fillRect l="-3733" t="0" r="-5901" b="0"/>
            </a:stretch>
          </a:blipFill>
        </p:spPr>
      </p:sp>
      <p:sp>
        <p:nvSpPr>
          <p:cNvPr name="Freeform 14" id="14"/>
          <p:cNvSpPr/>
          <p:nvPr/>
        </p:nvSpPr>
        <p:spPr>
          <a:xfrm flipH="false" flipV="false" rot="0">
            <a:off x="15161995" y="5381625"/>
            <a:ext cx="3077560" cy="3846950"/>
          </a:xfrm>
          <a:custGeom>
            <a:avLst/>
            <a:gdLst/>
            <a:ahLst/>
            <a:cxnLst/>
            <a:rect r="r" b="b" t="t" l="l"/>
            <a:pathLst>
              <a:path h="3846950" w="3077560">
                <a:moveTo>
                  <a:pt x="0" y="0"/>
                </a:moveTo>
                <a:lnTo>
                  <a:pt x="3077560" y="0"/>
                </a:lnTo>
                <a:lnTo>
                  <a:pt x="3077560" y="3846950"/>
                </a:lnTo>
                <a:lnTo>
                  <a:pt x="0" y="3846950"/>
                </a:lnTo>
                <a:lnTo>
                  <a:pt x="0" y="0"/>
                </a:lnTo>
                <a:close/>
              </a:path>
            </a:pathLst>
          </a:custGeom>
          <a:blipFill>
            <a:blip r:embed="rId18"/>
            <a:stretch>
              <a:fillRect l="0" t="0" r="0" b="0"/>
            </a:stretch>
          </a:blipFill>
        </p:spPr>
      </p:sp>
      <p:sp>
        <p:nvSpPr>
          <p:cNvPr name="TextBox 15" id="15"/>
          <p:cNvSpPr txBox="true"/>
          <p:nvPr/>
        </p:nvSpPr>
        <p:spPr>
          <a:xfrm rot="0">
            <a:off x="15161995" y="49278"/>
            <a:ext cx="2400296"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TV unit</a:t>
            </a:r>
          </a:p>
        </p:txBody>
      </p:sp>
      <p:sp>
        <p:nvSpPr>
          <p:cNvPr name="TextBox 16" id="1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9" tooltip="https://www.iduvan.com/en/"/>
              </a:rPr>
              <a:t>www.iduvan.com</a:t>
            </a:r>
          </a:p>
        </p:txBody>
      </p:sp>
      <p:sp>
        <p:nvSpPr>
          <p:cNvPr name="TextBox 17" id="17"/>
          <p:cNvSpPr txBox="true"/>
          <p:nvPr/>
        </p:nvSpPr>
        <p:spPr>
          <a:xfrm rot="0">
            <a:off x="15161995" y="88582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coatter-and-cloakroom/"/>
          </p:cNvPr>
          <p:cNvSpPr/>
          <p:nvPr/>
        </p:nvSpPr>
        <p:spPr>
          <a:xfrm flipH="false" flipV="false" rot="0">
            <a:off x="1401600" y="1028700"/>
            <a:ext cx="5684543" cy="7579390"/>
          </a:xfrm>
          <a:custGeom>
            <a:avLst/>
            <a:gdLst/>
            <a:ahLst/>
            <a:cxnLst/>
            <a:rect r="r" b="b" t="t" l="l"/>
            <a:pathLst>
              <a:path h="7579390" w="5684543">
                <a:moveTo>
                  <a:pt x="0" y="0"/>
                </a:moveTo>
                <a:lnTo>
                  <a:pt x="5684543" y="0"/>
                </a:lnTo>
                <a:lnTo>
                  <a:pt x="5684543" y="7579390"/>
                </a:lnTo>
                <a:lnTo>
                  <a:pt x="0" y="7579390"/>
                </a:lnTo>
                <a:lnTo>
                  <a:pt x="0" y="0"/>
                </a:lnTo>
                <a:close/>
              </a:path>
            </a:pathLst>
          </a:custGeom>
          <a:blipFill>
            <a:blip r:embed="rId6"/>
            <a:stretch>
              <a:fillRect l="0" t="0" r="0" b="0"/>
            </a:stretch>
          </a:blipFill>
        </p:spPr>
      </p:sp>
      <p:sp>
        <p:nvSpPr>
          <p:cNvPr name="Freeform 5" id="5">
            <a:hlinkClick r:id="rId9" tooltip="https://www.iduvan.com/coatter-and-cloakroom/"/>
          </p:cNvPr>
          <p:cNvSpPr/>
          <p:nvPr/>
        </p:nvSpPr>
        <p:spPr>
          <a:xfrm flipH="false" flipV="false" rot="0">
            <a:off x="11571718" y="5927419"/>
            <a:ext cx="3259864" cy="2007977"/>
          </a:xfrm>
          <a:custGeom>
            <a:avLst/>
            <a:gdLst/>
            <a:ahLst/>
            <a:cxnLst/>
            <a:rect r="r" b="b" t="t" l="l"/>
            <a:pathLst>
              <a:path h="2007977" w="3259864">
                <a:moveTo>
                  <a:pt x="0" y="0"/>
                </a:moveTo>
                <a:lnTo>
                  <a:pt x="3259864" y="0"/>
                </a:lnTo>
                <a:lnTo>
                  <a:pt x="3259864" y="2007977"/>
                </a:lnTo>
                <a:lnTo>
                  <a:pt x="0" y="2007977"/>
                </a:lnTo>
                <a:lnTo>
                  <a:pt x="0" y="0"/>
                </a:lnTo>
                <a:close/>
              </a:path>
            </a:pathLst>
          </a:custGeom>
          <a:blipFill>
            <a:blip r:embed="rId8"/>
            <a:stretch>
              <a:fillRect l="0" t="0" r="0" b="0"/>
            </a:stretch>
          </a:blipFill>
        </p:spPr>
      </p:sp>
      <p:sp>
        <p:nvSpPr>
          <p:cNvPr name="TextBox 6" id="6"/>
          <p:cNvSpPr txBox="true"/>
          <p:nvPr/>
        </p:nvSpPr>
        <p:spPr>
          <a:xfrm rot="0">
            <a:off x="9144000" y="990600"/>
            <a:ext cx="7916852" cy="262572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Coatter and Cloakroom</a:t>
            </a:r>
          </a:p>
          <a:p>
            <a:pPr algn="l">
              <a:lnSpc>
                <a:spcPts val="6999"/>
              </a:lnSpc>
            </a:pPr>
          </a:p>
          <a:p>
            <a:pPr algn="l">
              <a:lnSpc>
                <a:spcPts val="6999"/>
              </a:lnSpc>
            </a:pPr>
          </a:p>
        </p:txBody>
      </p:sp>
      <p:sp>
        <p:nvSpPr>
          <p:cNvPr name="TextBox 7" id="7"/>
          <p:cNvSpPr txBox="true"/>
          <p:nvPr/>
        </p:nvSpPr>
        <p:spPr>
          <a:xfrm rot="0">
            <a:off x="9144000" y="2556509"/>
            <a:ext cx="8115300" cy="31394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When you come to your home, your corridor or input is time to get a cloakroom if it seems empty or boring. The clutter in your home gather and allows you to make stylish decorations.</a:t>
            </a:r>
          </a:p>
          <a:p>
            <a:pPr algn="just">
              <a:lnSpc>
                <a:spcPts val="2789"/>
              </a:lnSpc>
            </a:pPr>
            <a:r>
              <a:rPr lang="en-US" sz="1799">
                <a:solidFill>
                  <a:srgbClr val="6D6D6D"/>
                </a:solidFill>
                <a:latin typeface="Canva Sans"/>
                <a:ea typeface="Canva Sans"/>
                <a:cs typeface="Canva Sans"/>
                <a:sym typeface="Canva Sans"/>
              </a:rPr>
              <a:t>If you care about the decoration of your home, you should carefully select all the furniture in your home. Since you are the first furniture you encounter when you enter the house, it should be stylish and also useful to suit your tastes.</a:t>
            </a:r>
          </a:p>
          <a:p>
            <a:pPr algn="just">
              <a:lnSpc>
                <a:spcPts val="2789"/>
              </a:lnSpc>
            </a:pP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coatter-and-cloakroom/"/>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8"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0" y="1868135"/>
            <a:ext cx="4653539" cy="6204719"/>
          </a:xfrm>
          <a:custGeom>
            <a:avLst/>
            <a:gdLst/>
            <a:ahLst/>
            <a:cxnLst/>
            <a:rect r="r" b="b" t="t" l="l"/>
            <a:pathLst>
              <a:path h="6204719" w="4653539">
                <a:moveTo>
                  <a:pt x="0" y="0"/>
                </a:moveTo>
                <a:lnTo>
                  <a:pt x="4653539" y="0"/>
                </a:lnTo>
                <a:lnTo>
                  <a:pt x="4653539" y="6204718"/>
                </a:lnTo>
                <a:lnTo>
                  <a:pt x="0" y="6204718"/>
                </a:lnTo>
                <a:lnTo>
                  <a:pt x="0" y="0"/>
                </a:lnTo>
                <a:close/>
              </a:path>
            </a:pathLst>
          </a:custGeom>
          <a:blipFill>
            <a:blip r:embed="rId9"/>
            <a:stretch>
              <a:fillRect l="0" t="0" r="0" b="0"/>
            </a:stretch>
          </a:blipFill>
        </p:spPr>
      </p:sp>
      <p:sp>
        <p:nvSpPr>
          <p:cNvPr name="Freeform 6" id="6"/>
          <p:cNvSpPr/>
          <p:nvPr/>
        </p:nvSpPr>
        <p:spPr>
          <a:xfrm flipH="false" flipV="false" rot="0">
            <a:off x="9139198" y="1868135"/>
            <a:ext cx="4302770" cy="6204719"/>
          </a:xfrm>
          <a:custGeom>
            <a:avLst/>
            <a:gdLst/>
            <a:ahLst/>
            <a:cxnLst/>
            <a:rect r="r" b="b" t="t" l="l"/>
            <a:pathLst>
              <a:path h="6204719" w="4302770">
                <a:moveTo>
                  <a:pt x="0" y="0"/>
                </a:moveTo>
                <a:lnTo>
                  <a:pt x="4302770" y="0"/>
                </a:lnTo>
                <a:lnTo>
                  <a:pt x="4302770" y="6204718"/>
                </a:lnTo>
                <a:lnTo>
                  <a:pt x="0" y="6204718"/>
                </a:lnTo>
                <a:lnTo>
                  <a:pt x="0" y="0"/>
                </a:lnTo>
                <a:close/>
              </a:path>
            </a:pathLst>
          </a:custGeom>
          <a:blipFill>
            <a:blip r:embed="rId10"/>
            <a:stretch>
              <a:fillRect l="0" t="0" r="0" b="0"/>
            </a:stretch>
          </a:blipFill>
        </p:spPr>
      </p:sp>
      <p:sp>
        <p:nvSpPr>
          <p:cNvPr name="Freeform 7" id="7"/>
          <p:cNvSpPr/>
          <p:nvPr/>
        </p:nvSpPr>
        <p:spPr>
          <a:xfrm flipH="false" flipV="false" rot="0">
            <a:off x="4829751" y="1868135"/>
            <a:ext cx="4097904" cy="6204719"/>
          </a:xfrm>
          <a:custGeom>
            <a:avLst/>
            <a:gdLst/>
            <a:ahLst/>
            <a:cxnLst/>
            <a:rect r="r" b="b" t="t" l="l"/>
            <a:pathLst>
              <a:path h="6204719" w="4097904">
                <a:moveTo>
                  <a:pt x="0" y="0"/>
                </a:moveTo>
                <a:lnTo>
                  <a:pt x="4097904" y="0"/>
                </a:lnTo>
                <a:lnTo>
                  <a:pt x="4097904" y="6204718"/>
                </a:lnTo>
                <a:lnTo>
                  <a:pt x="0" y="6204718"/>
                </a:lnTo>
                <a:lnTo>
                  <a:pt x="0" y="0"/>
                </a:lnTo>
                <a:close/>
              </a:path>
            </a:pathLst>
          </a:custGeom>
          <a:blipFill>
            <a:blip r:embed="rId11"/>
            <a:stretch>
              <a:fillRect l="-4857" t="0" r="0" b="0"/>
            </a:stretch>
          </a:blipFill>
        </p:spPr>
      </p:sp>
      <p:sp>
        <p:nvSpPr>
          <p:cNvPr name="Freeform 8" id="8"/>
          <p:cNvSpPr/>
          <p:nvPr/>
        </p:nvSpPr>
        <p:spPr>
          <a:xfrm flipH="false" flipV="false" rot="0">
            <a:off x="13634461" y="1868135"/>
            <a:ext cx="4653539" cy="6204719"/>
          </a:xfrm>
          <a:custGeom>
            <a:avLst/>
            <a:gdLst/>
            <a:ahLst/>
            <a:cxnLst/>
            <a:rect r="r" b="b" t="t" l="l"/>
            <a:pathLst>
              <a:path h="6204719" w="4653539">
                <a:moveTo>
                  <a:pt x="0" y="0"/>
                </a:moveTo>
                <a:lnTo>
                  <a:pt x="4653539" y="0"/>
                </a:lnTo>
                <a:lnTo>
                  <a:pt x="4653539" y="6204718"/>
                </a:lnTo>
                <a:lnTo>
                  <a:pt x="0" y="6204718"/>
                </a:lnTo>
                <a:lnTo>
                  <a:pt x="0" y="0"/>
                </a:lnTo>
                <a:close/>
              </a:path>
            </a:pathLst>
          </a:custGeom>
          <a:blipFill>
            <a:blip r:embed="rId12"/>
            <a:stretch>
              <a:fillRect l="0" t="0" r="0" b="0"/>
            </a:stretch>
          </a:blipFill>
        </p:spPr>
      </p:sp>
      <p:sp>
        <p:nvSpPr>
          <p:cNvPr name="TextBox 9" id="9"/>
          <p:cNvSpPr txBox="true"/>
          <p:nvPr/>
        </p:nvSpPr>
        <p:spPr>
          <a:xfrm rot="0">
            <a:off x="10371148" y="-45972"/>
            <a:ext cx="7916852" cy="85407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Coatter and Cloakroom</a:t>
            </a: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3" tooltip="https://www.iduvan.com/en/"/>
              </a:rPr>
              <a:t>www.iduvan.com</a:t>
            </a:r>
          </a:p>
        </p:txBody>
      </p:sp>
      <p:sp>
        <p:nvSpPr>
          <p:cNvPr name="TextBox 11" id="11"/>
          <p:cNvSpPr txBox="true"/>
          <p:nvPr/>
        </p:nvSpPr>
        <p:spPr>
          <a:xfrm rot="0">
            <a:off x="15190025" y="77152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2794" y="2323837"/>
            <a:ext cx="10476794" cy="6561781"/>
          </a:xfrm>
          <a:custGeom>
            <a:avLst/>
            <a:gdLst/>
            <a:ahLst/>
            <a:cxnLst/>
            <a:rect r="r" b="b" t="t" l="l"/>
            <a:pathLst>
              <a:path h="6561781" w="10476794">
                <a:moveTo>
                  <a:pt x="0" y="0"/>
                </a:moveTo>
                <a:lnTo>
                  <a:pt x="10476794" y="0"/>
                </a:lnTo>
                <a:lnTo>
                  <a:pt x="10476794" y="6561781"/>
                </a:lnTo>
                <a:lnTo>
                  <a:pt x="0" y="6561781"/>
                </a:lnTo>
                <a:lnTo>
                  <a:pt x="0" y="0"/>
                </a:lnTo>
                <a:close/>
              </a:path>
            </a:pathLst>
          </a:custGeom>
          <a:blipFill>
            <a:blip r:embed="rId2"/>
            <a:stretch>
              <a:fillRect l="0" t="0" r="0" b="0"/>
            </a:stretch>
          </a:blipFill>
        </p:spPr>
      </p:sp>
      <p:sp>
        <p:nvSpPr>
          <p:cNvPr name="TextBox 3" id="3"/>
          <p:cNvSpPr txBox="true"/>
          <p:nvPr/>
        </p:nvSpPr>
        <p:spPr>
          <a:xfrm rot="0">
            <a:off x="10113771" y="1805811"/>
            <a:ext cx="1430806"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3" action="ppaction://hlinksldjump"/>
              </a:rPr>
              <a:t>Our Brief</a:t>
            </a:r>
          </a:p>
        </p:txBody>
      </p:sp>
      <p:sp>
        <p:nvSpPr>
          <p:cNvPr name="TextBox 4" id="4"/>
          <p:cNvSpPr txBox="true"/>
          <p:nvPr/>
        </p:nvSpPr>
        <p:spPr>
          <a:xfrm rot="0">
            <a:off x="10113771" y="2293491"/>
            <a:ext cx="2509993"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4" action="ppaction://hlinksldjump"/>
              </a:rPr>
              <a:t>Our Product Groups</a:t>
            </a:r>
          </a:p>
        </p:txBody>
      </p:sp>
      <p:sp>
        <p:nvSpPr>
          <p:cNvPr name="TextBox 5" id="5"/>
          <p:cNvSpPr txBox="true"/>
          <p:nvPr/>
        </p:nvSpPr>
        <p:spPr>
          <a:xfrm rot="0">
            <a:off x="10151871" y="5696541"/>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5" action="ppaction://hlinksldjump"/>
              </a:rPr>
              <a:t>Architecture and Interior Design</a:t>
            </a:r>
          </a:p>
        </p:txBody>
      </p:sp>
      <p:sp>
        <p:nvSpPr>
          <p:cNvPr name="TextBox 6" id="6"/>
          <p:cNvSpPr txBox="true"/>
          <p:nvPr/>
        </p:nvSpPr>
        <p:spPr>
          <a:xfrm rot="0">
            <a:off x="10151871" y="6127431"/>
            <a:ext cx="3515702"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6" action="ppaction://hlinksldjump"/>
              </a:rPr>
              <a:t>Aluminum and Glass Systems</a:t>
            </a:r>
          </a:p>
        </p:txBody>
      </p:sp>
      <p:sp>
        <p:nvSpPr>
          <p:cNvPr name="TextBox 7" id="7"/>
          <p:cNvSpPr txBox="true"/>
          <p:nvPr/>
        </p:nvSpPr>
        <p:spPr>
          <a:xfrm rot="0">
            <a:off x="10113771" y="9089707"/>
            <a:ext cx="3515702"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7" action="ppaction://hlinksldjump"/>
              </a:rPr>
              <a:t>Contact us</a:t>
            </a:r>
          </a:p>
        </p:txBody>
      </p:sp>
      <p:sp>
        <p:nvSpPr>
          <p:cNvPr name="TextBox 8" id="8"/>
          <p:cNvSpPr txBox="true"/>
          <p:nvPr/>
        </p:nvSpPr>
        <p:spPr>
          <a:xfrm rot="0">
            <a:off x="7431455" y="107985"/>
            <a:ext cx="11256595" cy="1028688"/>
          </a:xfrm>
          <a:prstGeom prst="rect">
            <a:avLst/>
          </a:prstGeom>
        </p:spPr>
        <p:txBody>
          <a:bodyPr anchor="t" rtlCol="false" tIns="0" lIns="0" bIns="0" rIns="0">
            <a:spAutoFit/>
          </a:bodyPr>
          <a:lstStyle/>
          <a:p>
            <a:pPr algn="ctr">
              <a:lnSpc>
                <a:spcPts val="8400"/>
              </a:lnSpc>
            </a:pPr>
            <a:r>
              <a:rPr lang="en-US" sz="6000" b="true">
                <a:solidFill>
                  <a:srgbClr val="404040"/>
                </a:solidFill>
                <a:latin typeface="Canva Sans Bold"/>
                <a:ea typeface="Canva Sans Bold"/>
                <a:cs typeface="Canva Sans Bold"/>
                <a:sym typeface="Canva Sans Bold"/>
              </a:rPr>
              <a:t>Contents</a:t>
            </a:r>
          </a:p>
        </p:txBody>
      </p:sp>
      <p:sp>
        <p:nvSpPr>
          <p:cNvPr name="TextBox 9" id="9"/>
          <p:cNvSpPr txBox="true"/>
          <p:nvPr/>
        </p:nvSpPr>
        <p:spPr>
          <a:xfrm rot="0">
            <a:off x="7431455" y="1277039"/>
            <a:ext cx="11256595" cy="297180"/>
          </a:xfrm>
          <a:prstGeom prst="rect">
            <a:avLst/>
          </a:prstGeom>
        </p:spPr>
        <p:txBody>
          <a:bodyPr anchor="t" rtlCol="false" tIns="0" lIns="0" bIns="0" rIns="0">
            <a:spAutoFit/>
          </a:bodyPr>
          <a:lstStyle/>
          <a:p>
            <a:pPr algn="ctr">
              <a:lnSpc>
                <a:spcPts val="2519"/>
              </a:lnSpc>
            </a:pPr>
            <a:r>
              <a:rPr lang="en-US" sz="1799">
                <a:solidFill>
                  <a:srgbClr val="6D6D6D"/>
                </a:solidFill>
                <a:latin typeface="Canva Sans"/>
                <a:ea typeface="Canva Sans"/>
                <a:cs typeface="Canva Sans"/>
                <a:sym typeface="Canva Sans"/>
              </a:rPr>
              <a:t>We are your solution partner for your project.</a:t>
            </a:r>
          </a:p>
        </p:txBody>
      </p:sp>
      <p:sp>
        <p:nvSpPr>
          <p:cNvPr name="TextBox 10" id="10"/>
          <p:cNvSpPr txBox="true"/>
          <p:nvPr/>
        </p:nvSpPr>
        <p:spPr>
          <a:xfrm rot="0">
            <a:off x="10113771" y="2819271"/>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8" action="ppaction://hlinksldjump"/>
              </a:rPr>
              <a:t>Interior Furniture Manufacturing</a:t>
            </a:r>
          </a:p>
        </p:txBody>
      </p:sp>
      <p:sp>
        <p:nvSpPr>
          <p:cNvPr name="TextBox 11" id="11"/>
          <p:cNvSpPr txBox="true"/>
          <p:nvPr/>
        </p:nvSpPr>
        <p:spPr>
          <a:xfrm rot="0">
            <a:off x="10151871" y="6610349"/>
            <a:ext cx="3515702"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9" action="ppaction://hlinksldjump"/>
              </a:rPr>
              <a:t>Exterior products and systems</a:t>
            </a:r>
          </a:p>
        </p:txBody>
      </p:sp>
      <p:sp>
        <p:nvSpPr>
          <p:cNvPr name="TextBox 12" id="12"/>
          <p:cNvSpPr txBox="true"/>
          <p:nvPr/>
        </p:nvSpPr>
        <p:spPr>
          <a:xfrm rot="0">
            <a:off x="10113771" y="8259127"/>
            <a:ext cx="2725466"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0" action="ppaction://hlinksldjump"/>
              </a:rPr>
              <a:t>Industrial Door Systems</a:t>
            </a:r>
          </a:p>
        </p:txBody>
      </p:sp>
      <p:sp>
        <p:nvSpPr>
          <p:cNvPr name="TextBox 13" id="13"/>
          <p:cNvSpPr txBox="true"/>
          <p:nvPr/>
        </p:nvSpPr>
        <p:spPr>
          <a:xfrm rot="0">
            <a:off x="10886324" y="3221227"/>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1" action="ppaction://hlinksldjump"/>
              </a:rPr>
              <a:t>Kitchen</a:t>
            </a:r>
          </a:p>
        </p:txBody>
      </p:sp>
      <p:sp>
        <p:nvSpPr>
          <p:cNvPr name="TextBox 14" id="14"/>
          <p:cNvSpPr txBox="true"/>
          <p:nvPr/>
        </p:nvSpPr>
        <p:spPr>
          <a:xfrm rot="0">
            <a:off x="10886324" y="3549603"/>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2" action="ppaction://hlinksldjump"/>
              </a:rPr>
              <a:t>Bathroom</a:t>
            </a:r>
          </a:p>
        </p:txBody>
      </p:sp>
      <p:sp>
        <p:nvSpPr>
          <p:cNvPr name="TextBox 15" id="15"/>
          <p:cNvSpPr txBox="true"/>
          <p:nvPr/>
        </p:nvSpPr>
        <p:spPr>
          <a:xfrm rot="0">
            <a:off x="10886324" y="3903934"/>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3" action="ppaction://hlinksldjump"/>
              </a:rPr>
              <a:t>Dressing Room and Dress Cabinet</a:t>
            </a:r>
          </a:p>
        </p:txBody>
      </p:sp>
      <p:sp>
        <p:nvSpPr>
          <p:cNvPr name="TextBox 16" id="16"/>
          <p:cNvSpPr txBox="true"/>
          <p:nvPr/>
        </p:nvSpPr>
        <p:spPr>
          <a:xfrm rot="0">
            <a:off x="10886324" y="4220164"/>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4" action="ppaction://hlinksldjump"/>
              </a:rPr>
              <a:t>TV unit</a:t>
            </a:r>
          </a:p>
        </p:txBody>
      </p:sp>
      <p:sp>
        <p:nvSpPr>
          <p:cNvPr name="TextBox 17" id="17"/>
          <p:cNvSpPr txBox="true"/>
          <p:nvPr/>
        </p:nvSpPr>
        <p:spPr>
          <a:xfrm rot="0">
            <a:off x="10886324" y="4536394"/>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5" action="ppaction://hlinksldjump"/>
              </a:rPr>
              <a:t>Coatter and Cloakroom</a:t>
            </a:r>
          </a:p>
        </p:txBody>
      </p:sp>
      <p:sp>
        <p:nvSpPr>
          <p:cNvPr name="TextBox 18" id="18"/>
          <p:cNvSpPr txBox="true"/>
          <p:nvPr/>
        </p:nvSpPr>
        <p:spPr>
          <a:xfrm rot="0">
            <a:off x="10886324" y="4828812"/>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6" action="ppaction://hlinksldjump"/>
              </a:rPr>
              <a:t>Inner door</a:t>
            </a:r>
          </a:p>
        </p:txBody>
      </p:sp>
      <p:sp>
        <p:nvSpPr>
          <p:cNvPr name="TextBox 19" id="19"/>
          <p:cNvSpPr txBox="true"/>
          <p:nvPr/>
        </p:nvSpPr>
        <p:spPr>
          <a:xfrm rot="0">
            <a:off x="10886324" y="5130755"/>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7" action="ppaction://hlinksldjump"/>
              </a:rPr>
              <a:t>Exterior door</a:t>
            </a:r>
          </a:p>
        </p:txBody>
      </p:sp>
      <p:sp>
        <p:nvSpPr>
          <p:cNvPr name="TextBox 20" id="20"/>
          <p:cNvSpPr txBox="true"/>
          <p:nvPr/>
        </p:nvSpPr>
        <p:spPr>
          <a:xfrm rot="0">
            <a:off x="10905374" y="6919911"/>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8" action="ppaction://hlinksldjump"/>
              </a:rPr>
              <a:t>Deck</a:t>
            </a:r>
          </a:p>
        </p:txBody>
      </p:sp>
      <p:sp>
        <p:nvSpPr>
          <p:cNvPr name="TextBox 21" id="21"/>
          <p:cNvSpPr txBox="true"/>
          <p:nvPr/>
        </p:nvSpPr>
        <p:spPr>
          <a:xfrm rot="0">
            <a:off x="10905374" y="7188516"/>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9" action="ppaction://hlinksldjump"/>
              </a:rPr>
              <a:t>Metal Fence</a:t>
            </a:r>
          </a:p>
        </p:txBody>
      </p:sp>
      <p:sp>
        <p:nvSpPr>
          <p:cNvPr name="TextBox 22" id="22"/>
          <p:cNvSpPr txBox="true"/>
          <p:nvPr/>
        </p:nvSpPr>
        <p:spPr>
          <a:xfrm rot="0">
            <a:off x="10905374" y="7466646"/>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20" action="ppaction://hlinksldjump"/>
              </a:rPr>
              <a:t>Stone Carpet</a:t>
            </a:r>
          </a:p>
        </p:txBody>
      </p:sp>
      <p:sp>
        <p:nvSpPr>
          <p:cNvPr name="TextBox 23" id="23"/>
          <p:cNvSpPr txBox="true"/>
          <p:nvPr/>
        </p:nvSpPr>
        <p:spPr>
          <a:xfrm rot="0">
            <a:off x="10905374" y="7768589"/>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21" action="ppaction://hlinksldjump"/>
              </a:rPr>
              <a:t>Natural Wall Stones</a:t>
            </a:r>
          </a:p>
        </p:txBody>
      </p:sp>
      <p:sp>
        <p:nvSpPr>
          <p:cNvPr name="TextBox 24" id="24"/>
          <p:cNvSpPr txBox="true"/>
          <p:nvPr/>
        </p:nvSpPr>
        <p:spPr>
          <a:xfrm rot="0">
            <a:off x="10123296" y="8642032"/>
            <a:ext cx="2725466"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22" action="ppaction://hlinksldjump"/>
              </a:rPr>
              <a:t>Bed and Base Set</a:t>
            </a:r>
          </a:p>
        </p:txBody>
      </p:sp>
      <p:sp>
        <p:nvSpPr>
          <p:cNvPr name="Freeform 25" id="25"/>
          <p:cNvSpPr/>
          <p:nvPr/>
        </p:nvSpPr>
        <p:spPr>
          <a:xfrm flipH="false" flipV="false" rot="0">
            <a:off x="14290545" y="4413675"/>
            <a:ext cx="413194" cy="716897"/>
          </a:xfrm>
          <a:custGeom>
            <a:avLst/>
            <a:gdLst/>
            <a:ahLst/>
            <a:cxnLst/>
            <a:rect r="r" b="b" t="t" l="l"/>
            <a:pathLst>
              <a:path h="716897" w="413194">
                <a:moveTo>
                  <a:pt x="0" y="0"/>
                </a:moveTo>
                <a:lnTo>
                  <a:pt x="413194" y="0"/>
                </a:lnTo>
                <a:lnTo>
                  <a:pt x="413194" y="716897"/>
                </a:lnTo>
                <a:lnTo>
                  <a:pt x="0" y="71689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6" id="26"/>
          <p:cNvSpPr txBox="true"/>
          <p:nvPr/>
        </p:nvSpPr>
        <p:spPr>
          <a:xfrm rot="0">
            <a:off x="14870819" y="4735491"/>
            <a:ext cx="2912640" cy="692444"/>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25" tooltip="https://www.iduvan.com/bg/resim-galerisi/mutfak/"/>
              </a:rPr>
              <a:t>Click here for quick access to the pages.</a:t>
            </a:r>
          </a:p>
        </p:txBody>
      </p:sp>
    </p:spTree>
  </p:cSld>
  <p:clrMapOvr>
    <a:masterClrMapping/>
  </p:clrMapOvr>
  <p:transition spd="fast">
    <p:wipe dir="l"/>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inner-door/"/>
          </p:cNvPr>
          <p:cNvSpPr/>
          <p:nvPr/>
        </p:nvSpPr>
        <p:spPr>
          <a:xfrm flipH="false" flipV="false" rot="0">
            <a:off x="1401600" y="1028700"/>
            <a:ext cx="6082461" cy="7579390"/>
          </a:xfrm>
          <a:custGeom>
            <a:avLst/>
            <a:gdLst/>
            <a:ahLst/>
            <a:cxnLst/>
            <a:rect r="r" b="b" t="t" l="l"/>
            <a:pathLst>
              <a:path h="7579390" w="6082461">
                <a:moveTo>
                  <a:pt x="0" y="0"/>
                </a:moveTo>
                <a:lnTo>
                  <a:pt x="6082461" y="0"/>
                </a:lnTo>
                <a:lnTo>
                  <a:pt x="6082461" y="7579390"/>
                </a:lnTo>
                <a:lnTo>
                  <a:pt x="0" y="7579390"/>
                </a:lnTo>
                <a:lnTo>
                  <a:pt x="0" y="0"/>
                </a:lnTo>
                <a:close/>
              </a:path>
            </a:pathLst>
          </a:custGeom>
          <a:blipFill>
            <a:blip r:embed="rId6"/>
            <a:stretch>
              <a:fillRect l="0" t="0" r="0" b="0"/>
            </a:stretch>
          </a:blipFill>
        </p:spPr>
      </p:sp>
      <p:sp>
        <p:nvSpPr>
          <p:cNvPr name="Freeform 5" id="5">
            <a:hlinkClick r:id="rId9" tooltip="https://www.iduvan.com/inner-door/"/>
          </p:cNvPr>
          <p:cNvSpPr/>
          <p:nvPr/>
        </p:nvSpPr>
        <p:spPr>
          <a:xfrm flipH="false" flipV="false" rot="0">
            <a:off x="8140949" y="6195192"/>
            <a:ext cx="9767071" cy="1855743"/>
          </a:xfrm>
          <a:custGeom>
            <a:avLst/>
            <a:gdLst/>
            <a:ahLst/>
            <a:cxnLst/>
            <a:rect r="r" b="b" t="t" l="l"/>
            <a:pathLst>
              <a:path h="1855743" w="9767071">
                <a:moveTo>
                  <a:pt x="0" y="0"/>
                </a:moveTo>
                <a:lnTo>
                  <a:pt x="9767070" y="0"/>
                </a:lnTo>
                <a:lnTo>
                  <a:pt x="9767070" y="1855744"/>
                </a:lnTo>
                <a:lnTo>
                  <a:pt x="0" y="1855744"/>
                </a:lnTo>
                <a:lnTo>
                  <a:pt x="0" y="0"/>
                </a:lnTo>
                <a:close/>
              </a:path>
            </a:pathLst>
          </a:custGeom>
          <a:blipFill>
            <a:blip r:embed="rId8"/>
            <a:stretch>
              <a:fillRect l="0" t="0" r="0" b="0"/>
            </a:stretch>
          </a:blipFill>
        </p:spPr>
      </p:sp>
      <p:sp>
        <p:nvSpPr>
          <p:cNvPr name="Freeform 6" id="6"/>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a:hlinkClick r:id="rId1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9144000" y="990600"/>
            <a:ext cx="7916852" cy="262572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Inner door</a:t>
            </a:r>
          </a:p>
          <a:p>
            <a:pPr algn="l">
              <a:lnSpc>
                <a:spcPts val="6999"/>
              </a:lnSpc>
            </a:pPr>
          </a:p>
          <a:p>
            <a:pPr algn="l">
              <a:lnSpc>
                <a:spcPts val="6999"/>
              </a:lnSpc>
            </a:pPr>
          </a:p>
        </p:txBody>
      </p:sp>
      <p:sp>
        <p:nvSpPr>
          <p:cNvPr name="TextBox 9" id="9"/>
          <p:cNvSpPr txBox="true"/>
          <p:nvPr/>
        </p:nvSpPr>
        <p:spPr>
          <a:xfrm rot="0">
            <a:off x="9144000" y="2556509"/>
            <a:ext cx="8115300" cy="31394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It is the products produced from materials such as wood, iron or aluminum used to transition between spaces. It is a historical material used in most cultures and nations. The door does not consist of only the wing section, there are safe and hinge sections that allow the door to work.</a:t>
            </a:r>
          </a:p>
          <a:p>
            <a:pPr algn="just">
              <a:lnSpc>
                <a:spcPts val="2789"/>
              </a:lnSpc>
            </a:pPr>
            <a:r>
              <a:rPr lang="en-US" sz="1799">
                <a:solidFill>
                  <a:srgbClr val="6D6D6D"/>
                </a:solidFill>
                <a:latin typeface="Canva Sans"/>
                <a:ea typeface="Canva Sans"/>
                <a:cs typeface="Canva Sans"/>
                <a:sym typeface="Canva Sans"/>
              </a:rPr>
              <a:t>Used for safety and insulation. It is important to close and open a portion that should remain confidential. In addition, when the right models are preferred for sound and thermal insulation, effective results occur.</a:t>
            </a:r>
          </a:p>
          <a:p>
            <a:pPr algn="just">
              <a:lnSpc>
                <a:spcPts val="2789"/>
              </a:lnSpc>
            </a:pP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en/"/>
              </a:rPr>
              <a:t>www.iduvan.com</a:t>
            </a:r>
          </a:p>
        </p:txBody>
      </p:sp>
      <p:sp>
        <p:nvSpPr>
          <p:cNvPr name="TextBox 11" id="11"/>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inner-door/"/>
              </a:rPr>
              <a:t>Click on the images to view the product gallery</a:t>
            </a:r>
          </a:p>
        </p:txBody>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4235" y="1028700"/>
            <a:ext cx="4637782" cy="8238887"/>
          </a:xfrm>
          <a:custGeom>
            <a:avLst/>
            <a:gdLst/>
            <a:ahLst/>
            <a:cxnLst/>
            <a:rect r="r" b="b" t="t" l="l"/>
            <a:pathLst>
              <a:path h="8238887" w="4637782">
                <a:moveTo>
                  <a:pt x="0" y="0"/>
                </a:moveTo>
                <a:lnTo>
                  <a:pt x="4637782" y="0"/>
                </a:lnTo>
                <a:lnTo>
                  <a:pt x="4637782" y="8238887"/>
                </a:lnTo>
                <a:lnTo>
                  <a:pt x="0" y="8238887"/>
                </a:lnTo>
                <a:lnTo>
                  <a:pt x="0" y="0"/>
                </a:lnTo>
                <a:close/>
              </a:path>
            </a:pathLst>
          </a:custGeom>
          <a:blipFill>
            <a:blip r:embed="rId2"/>
            <a:stretch>
              <a:fillRect l="0" t="0" r="-9085" b="-3638"/>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a:hlinkClick r:id="rId6"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5"/>
            <a:stretch>
              <a:fillRect l="0" t="0" r="0" b="0"/>
            </a:stretch>
          </a:blipFill>
        </p:spPr>
      </p:sp>
      <p:sp>
        <p:nvSpPr>
          <p:cNvPr name="Freeform 5" id="5">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883310" y="1287960"/>
            <a:ext cx="3091384" cy="3653039"/>
          </a:xfrm>
          <a:custGeom>
            <a:avLst/>
            <a:gdLst/>
            <a:ahLst/>
            <a:cxnLst/>
            <a:rect r="r" b="b" t="t" l="l"/>
            <a:pathLst>
              <a:path h="3653039" w="3091384">
                <a:moveTo>
                  <a:pt x="0" y="0"/>
                </a:moveTo>
                <a:lnTo>
                  <a:pt x="3091384" y="0"/>
                </a:lnTo>
                <a:lnTo>
                  <a:pt x="3091384" y="3653039"/>
                </a:lnTo>
                <a:lnTo>
                  <a:pt x="0" y="3653039"/>
                </a:lnTo>
                <a:lnTo>
                  <a:pt x="0" y="0"/>
                </a:lnTo>
                <a:close/>
              </a:path>
            </a:pathLst>
          </a:custGeom>
          <a:blipFill>
            <a:blip r:embed="rId10"/>
            <a:stretch>
              <a:fillRect l="0" t="0" r="0" b="0"/>
            </a:stretch>
          </a:blipFill>
        </p:spPr>
      </p:sp>
      <p:sp>
        <p:nvSpPr>
          <p:cNvPr name="Freeform 7" id="7"/>
          <p:cNvSpPr/>
          <p:nvPr/>
        </p:nvSpPr>
        <p:spPr>
          <a:xfrm flipH="false" flipV="false" rot="0">
            <a:off x="14883310" y="5097050"/>
            <a:ext cx="3091384" cy="3697171"/>
          </a:xfrm>
          <a:custGeom>
            <a:avLst/>
            <a:gdLst/>
            <a:ahLst/>
            <a:cxnLst/>
            <a:rect r="r" b="b" t="t" l="l"/>
            <a:pathLst>
              <a:path h="3697171" w="3091384">
                <a:moveTo>
                  <a:pt x="0" y="0"/>
                </a:moveTo>
                <a:lnTo>
                  <a:pt x="3091384" y="0"/>
                </a:lnTo>
                <a:lnTo>
                  <a:pt x="3091384" y="3697171"/>
                </a:lnTo>
                <a:lnTo>
                  <a:pt x="0" y="3697171"/>
                </a:lnTo>
                <a:lnTo>
                  <a:pt x="0" y="0"/>
                </a:lnTo>
                <a:close/>
              </a:path>
            </a:pathLst>
          </a:custGeom>
          <a:blipFill>
            <a:blip r:embed="rId11"/>
            <a:stretch>
              <a:fillRect l="0" t="0" r="0" b="0"/>
            </a:stretch>
          </a:blipFill>
        </p:spPr>
      </p:sp>
      <p:sp>
        <p:nvSpPr>
          <p:cNvPr name="Freeform 8" id="8"/>
          <p:cNvSpPr/>
          <p:nvPr/>
        </p:nvSpPr>
        <p:spPr>
          <a:xfrm flipH="false" flipV="false" rot="0">
            <a:off x="11037559" y="1287960"/>
            <a:ext cx="3606205" cy="3653039"/>
          </a:xfrm>
          <a:custGeom>
            <a:avLst/>
            <a:gdLst/>
            <a:ahLst/>
            <a:cxnLst/>
            <a:rect r="r" b="b" t="t" l="l"/>
            <a:pathLst>
              <a:path h="3653039" w="3606205">
                <a:moveTo>
                  <a:pt x="0" y="0"/>
                </a:moveTo>
                <a:lnTo>
                  <a:pt x="3606206" y="0"/>
                </a:lnTo>
                <a:lnTo>
                  <a:pt x="3606206" y="3653039"/>
                </a:lnTo>
                <a:lnTo>
                  <a:pt x="0" y="3653039"/>
                </a:lnTo>
                <a:lnTo>
                  <a:pt x="0" y="0"/>
                </a:lnTo>
                <a:close/>
              </a:path>
            </a:pathLst>
          </a:custGeom>
          <a:blipFill>
            <a:blip r:embed="rId12"/>
            <a:stretch>
              <a:fillRect l="0" t="0" r="0" b="0"/>
            </a:stretch>
          </a:blipFill>
        </p:spPr>
      </p:sp>
      <p:sp>
        <p:nvSpPr>
          <p:cNvPr name="Freeform 9" id="9"/>
          <p:cNvSpPr/>
          <p:nvPr/>
        </p:nvSpPr>
        <p:spPr>
          <a:xfrm flipH="false" flipV="false" rot="0">
            <a:off x="8559371" y="5097050"/>
            <a:ext cx="3091384" cy="3697171"/>
          </a:xfrm>
          <a:custGeom>
            <a:avLst/>
            <a:gdLst/>
            <a:ahLst/>
            <a:cxnLst/>
            <a:rect r="r" b="b" t="t" l="l"/>
            <a:pathLst>
              <a:path h="3697171" w="3091384">
                <a:moveTo>
                  <a:pt x="0" y="0"/>
                </a:moveTo>
                <a:lnTo>
                  <a:pt x="3091384" y="0"/>
                </a:lnTo>
                <a:lnTo>
                  <a:pt x="3091384" y="3697171"/>
                </a:lnTo>
                <a:lnTo>
                  <a:pt x="0" y="3697171"/>
                </a:lnTo>
                <a:lnTo>
                  <a:pt x="0" y="0"/>
                </a:lnTo>
                <a:close/>
              </a:path>
            </a:pathLst>
          </a:custGeom>
          <a:blipFill>
            <a:blip r:embed="rId13"/>
            <a:stretch>
              <a:fillRect l="0" t="0" r="0" b="0"/>
            </a:stretch>
          </a:blipFill>
        </p:spPr>
      </p:sp>
      <p:sp>
        <p:nvSpPr>
          <p:cNvPr name="Freeform 10" id="10"/>
          <p:cNvSpPr/>
          <p:nvPr/>
        </p:nvSpPr>
        <p:spPr>
          <a:xfrm flipH="false" flipV="false" rot="0">
            <a:off x="5561707" y="1287960"/>
            <a:ext cx="2754251" cy="3653039"/>
          </a:xfrm>
          <a:custGeom>
            <a:avLst/>
            <a:gdLst/>
            <a:ahLst/>
            <a:cxnLst/>
            <a:rect r="r" b="b" t="t" l="l"/>
            <a:pathLst>
              <a:path h="3653039" w="2754251">
                <a:moveTo>
                  <a:pt x="0" y="0"/>
                </a:moveTo>
                <a:lnTo>
                  <a:pt x="2754251" y="0"/>
                </a:lnTo>
                <a:lnTo>
                  <a:pt x="2754251" y="3653039"/>
                </a:lnTo>
                <a:lnTo>
                  <a:pt x="0" y="3653039"/>
                </a:lnTo>
                <a:lnTo>
                  <a:pt x="0" y="0"/>
                </a:lnTo>
                <a:close/>
              </a:path>
            </a:pathLst>
          </a:custGeom>
          <a:blipFill>
            <a:blip r:embed="rId14"/>
            <a:stretch>
              <a:fillRect l="-6106" t="0" r="0" b="0"/>
            </a:stretch>
          </a:blipFill>
        </p:spPr>
      </p:sp>
      <p:sp>
        <p:nvSpPr>
          <p:cNvPr name="Freeform 11" id="11"/>
          <p:cNvSpPr/>
          <p:nvPr/>
        </p:nvSpPr>
        <p:spPr>
          <a:xfrm flipH="false" flipV="false" rot="0">
            <a:off x="5561707" y="5097050"/>
            <a:ext cx="2759539" cy="3696693"/>
          </a:xfrm>
          <a:custGeom>
            <a:avLst/>
            <a:gdLst/>
            <a:ahLst/>
            <a:cxnLst/>
            <a:rect r="r" b="b" t="t" l="l"/>
            <a:pathLst>
              <a:path h="3696693" w="2759539">
                <a:moveTo>
                  <a:pt x="0" y="0"/>
                </a:moveTo>
                <a:lnTo>
                  <a:pt x="2759539" y="0"/>
                </a:lnTo>
                <a:lnTo>
                  <a:pt x="2759539" y="3696693"/>
                </a:lnTo>
                <a:lnTo>
                  <a:pt x="0" y="3696693"/>
                </a:lnTo>
                <a:lnTo>
                  <a:pt x="0" y="0"/>
                </a:lnTo>
                <a:close/>
              </a:path>
            </a:pathLst>
          </a:custGeom>
          <a:blipFill>
            <a:blip r:embed="rId15"/>
            <a:stretch>
              <a:fillRect l="0" t="-6021" r="0" b="-6021"/>
            </a:stretch>
          </a:blipFill>
        </p:spPr>
      </p:sp>
      <p:sp>
        <p:nvSpPr>
          <p:cNvPr name="Freeform 12" id="12"/>
          <p:cNvSpPr/>
          <p:nvPr/>
        </p:nvSpPr>
        <p:spPr>
          <a:xfrm flipH="false" flipV="false" rot="0">
            <a:off x="8477883" y="1287960"/>
            <a:ext cx="2473951" cy="3653039"/>
          </a:xfrm>
          <a:custGeom>
            <a:avLst/>
            <a:gdLst/>
            <a:ahLst/>
            <a:cxnLst/>
            <a:rect r="r" b="b" t="t" l="l"/>
            <a:pathLst>
              <a:path h="3653039" w="2473951">
                <a:moveTo>
                  <a:pt x="0" y="0"/>
                </a:moveTo>
                <a:lnTo>
                  <a:pt x="2473951" y="0"/>
                </a:lnTo>
                <a:lnTo>
                  <a:pt x="2473951" y="3653039"/>
                </a:lnTo>
                <a:lnTo>
                  <a:pt x="0" y="3653039"/>
                </a:lnTo>
                <a:lnTo>
                  <a:pt x="0" y="0"/>
                </a:lnTo>
                <a:close/>
              </a:path>
            </a:pathLst>
          </a:custGeom>
          <a:blipFill>
            <a:blip r:embed="rId16"/>
            <a:stretch>
              <a:fillRect l="0" t="0" r="-18128" b="0"/>
            </a:stretch>
          </a:blipFill>
        </p:spPr>
      </p:sp>
      <p:sp>
        <p:nvSpPr>
          <p:cNvPr name="Freeform 13" id="13"/>
          <p:cNvSpPr/>
          <p:nvPr/>
        </p:nvSpPr>
        <p:spPr>
          <a:xfrm flipH="false" flipV="false" rot="0">
            <a:off x="11871245" y="5097050"/>
            <a:ext cx="2772520" cy="3696693"/>
          </a:xfrm>
          <a:custGeom>
            <a:avLst/>
            <a:gdLst/>
            <a:ahLst/>
            <a:cxnLst/>
            <a:rect r="r" b="b" t="t" l="l"/>
            <a:pathLst>
              <a:path h="3696693" w="2772520">
                <a:moveTo>
                  <a:pt x="0" y="0"/>
                </a:moveTo>
                <a:lnTo>
                  <a:pt x="2772520" y="0"/>
                </a:lnTo>
                <a:lnTo>
                  <a:pt x="2772520" y="3696693"/>
                </a:lnTo>
                <a:lnTo>
                  <a:pt x="0" y="3696693"/>
                </a:lnTo>
                <a:lnTo>
                  <a:pt x="0" y="0"/>
                </a:lnTo>
                <a:close/>
              </a:path>
            </a:pathLst>
          </a:custGeom>
          <a:blipFill>
            <a:blip r:embed="rId17"/>
            <a:stretch>
              <a:fillRect l="0" t="0" r="0" b="0"/>
            </a:stretch>
          </a:blipFill>
        </p:spPr>
      </p:sp>
      <p:sp>
        <p:nvSpPr>
          <p:cNvPr name="TextBox 14" id="14"/>
          <p:cNvSpPr txBox="true"/>
          <p:nvPr/>
        </p:nvSpPr>
        <p:spPr>
          <a:xfrm rot="0">
            <a:off x="14458556" y="-65022"/>
            <a:ext cx="3516138"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Inner door</a:t>
            </a:r>
          </a:p>
        </p:txBody>
      </p:sp>
      <p:sp>
        <p:nvSpPr>
          <p:cNvPr name="TextBox 15" id="15"/>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8" tooltip="https://www.iduvan.com/en/"/>
              </a:rPr>
              <a:t>www.iduvan.com</a:t>
            </a:r>
          </a:p>
        </p:txBody>
      </p:sp>
      <p:sp>
        <p:nvSpPr>
          <p:cNvPr name="TextBox 16" id="16"/>
          <p:cNvSpPr txBox="true"/>
          <p:nvPr/>
        </p:nvSpPr>
        <p:spPr>
          <a:xfrm rot="0">
            <a:off x="15283698" y="760478"/>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en/exterior-door/"/>
          </p:cNvPr>
          <p:cNvSpPr/>
          <p:nvPr/>
        </p:nvSpPr>
        <p:spPr>
          <a:xfrm flipH="false" flipV="false" rot="0">
            <a:off x="814609" y="1180419"/>
            <a:ext cx="6650582" cy="7275953"/>
          </a:xfrm>
          <a:custGeom>
            <a:avLst/>
            <a:gdLst/>
            <a:ahLst/>
            <a:cxnLst/>
            <a:rect r="r" b="b" t="t" l="l"/>
            <a:pathLst>
              <a:path h="7275953" w="6650582">
                <a:moveTo>
                  <a:pt x="0" y="0"/>
                </a:moveTo>
                <a:lnTo>
                  <a:pt x="6650582" y="0"/>
                </a:lnTo>
                <a:lnTo>
                  <a:pt x="6650582" y="7275953"/>
                </a:lnTo>
                <a:lnTo>
                  <a:pt x="0" y="7275953"/>
                </a:lnTo>
                <a:lnTo>
                  <a:pt x="0" y="0"/>
                </a:lnTo>
                <a:close/>
              </a:path>
            </a:pathLst>
          </a:custGeom>
          <a:blipFill>
            <a:blip r:embed="rId6"/>
            <a:stretch>
              <a:fillRect l="0" t="0" r="0" b="0"/>
            </a:stretch>
          </a:blipFill>
        </p:spPr>
      </p:sp>
      <p:sp>
        <p:nvSpPr>
          <p:cNvPr name="Freeform 5" id="5"/>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1" tooltip="https://www.iduvan.com/en/exterior-door/"/>
          </p:cNvPr>
          <p:cNvSpPr/>
          <p:nvPr/>
        </p:nvSpPr>
        <p:spPr>
          <a:xfrm flipH="false" flipV="false" rot="0">
            <a:off x="11061987" y="6195192"/>
            <a:ext cx="3673837" cy="2194912"/>
          </a:xfrm>
          <a:custGeom>
            <a:avLst/>
            <a:gdLst/>
            <a:ahLst/>
            <a:cxnLst/>
            <a:rect r="r" b="b" t="t" l="l"/>
            <a:pathLst>
              <a:path h="2194912" w="3673837">
                <a:moveTo>
                  <a:pt x="0" y="0"/>
                </a:moveTo>
                <a:lnTo>
                  <a:pt x="3673837" y="0"/>
                </a:lnTo>
                <a:lnTo>
                  <a:pt x="3673837" y="2194912"/>
                </a:lnTo>
                <a:lnTo>
                  <a:pt x="0" y="2194912"/>
                </a:lnTo>
                <a:lnTo>
                  <a:pt x="0" y="0"/>
                </a:lnTo>
                <a:close/>
              </a:path>
            </a:pathLst>
          </a:custGeom>
          <a:blipFill>
            <a:blip r:embed="rId10"/>
            <a:stretch>
              <a:fillRect l="0" t="0" r="0" b="0"/>
            </a:stretch>
          </a:blipFill>
        </p:spPr>
      </p:sp>
      <p:sp>
        <p:nvSpPr>
          <p:cNvPr name="TextBox 7" id="7"/>
          <p:cNvSpPr txBox="true"/>
          <p:nvPr/>
        </p:nvSpPr>
        <p:spPr>
          <a:xfrm rot="0">
            <a:off x="9144000" y="990600"/>
            <a:ext cx="8115300" cy="2689155"/>
          </a:xfrm>
          <a:prstGeom prst="rect">
            <a:avLst/>
          </a:prstGeom>
        </p:spPr>
        <p:txBody>
          <a:bodyPr anchor="t" rtlCol="false" tIns="0" lIns="0" bIns="0" rIns="0">
            <a:spAutoFit/>
          </a:bodyPr>
          <a:lstStyle/>
          <a:p>
            <a:pPr algn="l">
              <a:lnSpc>
                <a:spcPts val="7175"/>
              </a:lnSpc>
            </a:pPr>
            <a:r>
              <a:rPr lang="en-US" sz="5125" spc="153" b="true">
                <a:solidFill>
                  <a:srgbClr val="404040"/>
                </a:solidFill>
                <a:latin typeface="Canva Sans Bold"/>
                <a:ea typeface="Canva Sans Bold"/>
                <a:cs typeface="Canva Sans Bold"/>
                <a:sym typeface="Canva Sans Bold"/>
              </a:rPr>
              <a:t>Exterior door</a:t>
            </a:r>
          </a:p>
          <a:p>
            <a:pPr algn="l">
              <a:lnSpc>
                <a:spcPts val="7175"/>
              </a:lnSpc>
            </a:pPr>
          </a:p>
          <a:p>
            <a:pPr algn="l">
              <a:lnSpc>
                <a:spcPts val="7175"/>
              </a:lnSpc>
            </a:pPr>
          </a:p>
        </p:txBody>
      </p:sp>
      <p:sp>
        <p:nvSpPr>
          <p:cNvPr name="TextBox 8" id="8"/>
          <p:cNvSpPr txBox="true"/>
          <p:nvPr/>
        </p:nvSpPr>
        <p:spPr>
          <a:xfrm rot="0">
            <a:off x="9144000" y="2350901"/>
            <a:ext cx="8115300" cy="38442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One of the most important elements for the security of our homes or workplaces is our entry points: doors. In this regard, steel doors can be an ideal choice for many who seek security, durability, and style.</a:t>
            </a:r>
          </a:p>
          <a:p>
            <a:pPr algn="just">
              <a:lnSpc>
                <a:spcPts val="2789"/>
              </a:lnSpc>
            </a:pPr>
          </a:p>
          <a:p>
            <a:pPr algn="just">
              <a:lnSpc>
                <a:spcPts val="2789"/>
              </a:lnSpc>
            </a:pPr>
            <a:r>
              <a:rPr lang="en-US" sz="1799">
                <a:solidFill>
                  <a:srgbClr val="6D6D6D"/>
                </a:solidFill>
                <a:latin typeface="Canva Sans"/>
                <a:ea typeface="Canva Sans"/>
                <a:cs typeface="Canva Sans"/>
                <a:sym typeface="Canva Sans"/>
              </a:rPr>
              <a:t>Exterior doors are designed for security purposes and can be used both indoors and outdoors. They are generally made of sheet metal or metal plates, and various materials are used on the inside to increase durability and insulation.</a:t>
            </a:r>
          </a:p>
          <a:p>
            <a:pPr algn="just">
              <a:lnSpc>
                <a:spcPts val="2789"/>
              </a:lnSpc>
            </a:pPr>
          </a:p>
          <a:p>
            <a:pPr algn="just">
              <a:lnSpc>
                <a:spcPts val="2789"/>
              </a:lnSpc>
            </a:pPr>
            <a:r>
              <a:rPr lang="en-US" sz="1799">
                <a:solidFill>
                  <a:srgbClr val="6D6D6D"/>
                </a:solidFill>
                <a:latin typeface="Canva Sans"/>
                <a:ea typeface="Canva Sans"/>
                <a:cs typeface="Canva Sans"/>
                <a:sym typeface="Canva Sans"/>
              </a:rPr>
              <a:t>Exterior doors stand out with their durable construction. Their resistance to burglary attempts is a reason for many people to choose them.</a:t>
            </a:r>
          </a:p>
        </p:txBody>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2" tooltip="https://www.iduvan.com/en/"/>
              </a:rPr>
              <a:t>www.iduvan.com</a:t>
            </a:r>
          </a:p>
        </p:txBody>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en/exterior-door/"/>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p:cNvSpPr/>
          <p:nvPr/>
        </p:nvSpPr>
        <p:spPr>
          <a:xfrm flipH="false" flipV="false" rot="0">
            <a:off x="0" y="1726258"/>
            <a:ext cx="3483367" cy="6876425"/>
          </a:xfrm>
          <a:custGeom>
            <a:avLst/>
            <a:gdLst/>
            <a:ahLst/>
            <a:cxnLst/>
            <a:rect r="r" b="b" t="t" l="l"/>
            <a:pathLst>
              <a:path h="6876425" w="3483367">
                <a:moveTo>
                  <a:pt x="0" y="0"/>
                </a:moveTo>
                <a:lnTo>
                  <a:pt x="3483367" y="0"/>
                </a:lnTo>
                <a:lnTo>
                  <a:pt x="3483367" y="6876425"/>
                </a:lnTo>
                <a:lnTo>
                  <a:pt x="0" y="6876425"/>
                </a:lnTo>
                <a:lnTo>
                  <a:pt x="0" y="0"/>
                </a:lnTo>
                <a:close/>
              </a:path>
            </a:pathLst>
          </a:custGeom>
          <a:blipFill>
            <a:blip r:embed="rId4"/>
            <a:stretch>
              <a:fillRect l="0" t="0" r="0" b="0"/>
            </a:stretch>
          </a:blipFill>
        </p:spPr>
      </p:sp>
      <p:sp>
        <p:nvSpPr>
          <p:cNvPr name="Freeform 4" id="4"/>
          <p:cNvSpPr/>
          <p:nvPr/>
        </p:nvSpPr>
        <p:spPr>
          <a:xfrm flipH="false" flipV="false" rot="0">
            <a:off x="3705359" y="1726258"/>
            <a:ext cx="3509170" cy="6876425"/>
          </a:xfrm>
          <a:custGeom>
            <a:avLst/>
            <a:gdLst/>
            <a:ahLst/>
            <a:cxnLst/>
            <a:rect r="r" b="b" t="t" l="l"/>
            <a:pathLst>
              <a:path h="6876425" w="3509170">
                <a:moveTo>
                  <a:pt x="0" y="0"/>
                </a:moveTo>
                <a:lnTo>
                  <a:pt x="3509170" y="0"/>
                </a:lnTo>
                <a:lnTo>
                  <a:pt x="3509170" y="6876425"/>
                </a:lnTo>
                <a:lnTo>
                  <a:pt x="0" y="6876425"/>
                </a:lnTo>
                <a:lnTo>
                  <a:pt x="0" y="0"/>
                </a:lnTo>
                <a:close/>
              </a:path>
            </a:pathLst>
          </a:custGeom>
          <a:blipFill>
            <a:blip r:embed="rId5"/>
            <a:stretch>
              <a:fillRect l="0" t="0" r="0" b="0"/>
            </a:stretch>
          </a:blipFill>
        </p:spPr>
      </p:sp>
      <p:sp>
        <p:nvSpPr>
          <p:cNvPr name="Freeform 5" id="5"/>
          <p:cNvSpPr/>
          <p:nvPr/>
        </p:nvSpPr>
        <p:spPr>
          <a:xfrm flipH="false" flipV="false" rot="0">
            <a:off x="7433604" y="1726258"/>
            <a:ext cx="3489786" cy="6876425"/>
          </a:xfrm>
          <a:custGeom>
            <a:avLst/>
            <a:gdLst/>
            <a:ahLst/>
            <a:cxnLst/>
            <a:rect r="r" b="b" t="t" l="l"/>
            <a:pathLst>
              <a:path h="6876425" w="3489786">
                <a:moveTo>
                  <a:pt x="0" y="0"/>
                </a:moveTo>
                <a:lnTo>
                  <a:pt x="3489786" y="0"/>
                </a:lnTo>
                <a:lnTo>
                  <a:pt x="3489786" y="6876425"/>
                </a:lnTo>
                <a:lnTo>
                  <a:pt x="0" y="6876425"/>
                </a:lnTo>
                <a:lnTo>
                  <a:pt x="0" y="0"/>
                </a:lnTo>
                <a:close/>
              </a:path>
            </a:pathLst>
          </a:custGeom>
          <a:blipFill>
            <a:blip r:embed="rId6"/>
            <a:stretch>
              <a:fillRect l="0" t="0" r="0" b="0"/>
            </a:stretch>
          </a:blipFill>
        </p:spPr>
      </p:sp>
      <p:sp>
        <p:nvSpPr>
          <p:cNvPr name="Freeform 6" id="6"/>
          <p:cNvSpPr/>
          <p:nvPr/>
        </p:nvSpPr>
        <p:spPr>
          <a:xfrm flipH="false" flipV="false" rot="0">
            <a:off x="11142465" y="1726258"/>
            <a:ext cx="3489338" cy="6876425"/>
          </a:xfrm>
          <a:custGeom>
            <a:avLst/>
            <a:gdLst/>
            <a:ahLst/>
            <a:cxnLst/>
            <a:rect r="r" b="b" t="t" l="l"/>
            <a:pathLst>
              <a:path h="6876425" w="3489338">
                <a:moveTo>
                  <a:pt x="0" y="0"/>
                </a:moveTo>
                <a:lnTo>
                  <a:pt x="3489339" y="0"/>
                </a:lnTo>
                <a:lnTo>
                  <a:pt x="3489339" y="6876425"/>
                </a:lnTo>
                <a:lnTo>
                  <a:pt x="0" y="6876425"/>
                </a:lnTo>
                <a:lnTo>
                  <a:pt x="0" y="0"/>
                </a:lnTo>
                <a:close/>
              </a:path>
            </a:pathLst>
          </a:custGeom>
          <a:blipFill>
            <a:blip r:embed="rId7"/>
            <a:stretch>
              <a:fillRect l="0" t="0" r="0" b="0"/>
            </a:stretch>
          </a:blipFill>
        </p:spPr>
      </p:sp>
      <p:sp>
        <p:nvSpPr>
          <p:cNvPr name="Freeform 7" id="7"/>
          <p:cNvSpPr/>
          <p:nvPr/>
        </p:nvSpPr>
        <p:spPr>
          <a:xfrm flipH="false" flipV="false" rot="0">
            <a:off x="14736363" y="1726258"/>
            <a:ext cx="3472595" cy="6876425"/>
          </a:xfrm>
          <a:custGeom>
            <a:avLst/>
            <a:gdLst/>
            <a:ahLst/>
            <a:cxnLst/>
            <a:rect r="r" b="b" t="t" l="l"/>
            <a:pathLst>
              <a:path h="6876425" w="3472595">
                <a:moveTo>
                  <a:pt x="0" y="0"/>
                </a:moveTo>
                <a:lnTo>
                  <a:pt x="3472595" y="0"/>
                </a:lnTo>
                <a:lnTo>
                  <a:pt x="3472595" y="6876425"/>
                </a:lnTo>
                <a:lnTo>
                  <a:pt x="0" y="6876425"/>
                </a:lnTo>
                <a:lnTo>
                  <a:pt x="0" y="0"/>
                </a:lnTo>
                <a:close/>
              </a:path>
            </a:pathLst>
          </a:custGeom>
          <a:blipFill>
            <a:blip r:embed="rId8"/>
            <a:stretch>
              <a:fillRect l="0" t="0" r="0" b="0"/>
            </a:stretch>
          </a:blipFill>
        </p:spPr>
      </p:sp>
      <p:sp>
        <p:nvSpPr>
          <p:cNvPr name="TextBox 8" id="8"/>
          <p:cNvSpPr txBox="true"/>
          <p:nvPr/>
        </p:nvSpPr>
        <p:spPr>
          <a:xfrm rot="0">
            <a:off x="13572744" y="-36418"/>
            <a:ext cx="4636213" cy="873096"/>
          </a:xfrm>
          <a:prstGeom prst="rect">
            <a:avLst/>
          </a:prstGeom>
        </p:spPr>
        <p:txBody>
          <a:bodyPr anchor="t" rtlCol="false" tIns="0" lIns="0" bIns="0" rIns="0">
            <a:spAutoFit/>
          </a:bodyPr>
          <a:lstStyle/>
          <a:p>
            <a:pPr algn="l">
              <a:lnSpc>
                <a:spcPts val="7175"/>
              </a:lnSpc>
            </a:pPr>
            <a:r>
              <a:rPr lang="en-US" sz="5125" spc="153" b="true">
                <a:solidFill>
                  <a:srgbClr val="404040"/>
                </a:solidFill>
                <a:latin typeface="Canva Sans Bold"/>
                <a:ea typeface="Canva Sans Bold"/>
                <a:cs typeface="Canva Sans Bold"/>
                <a:sym typeface="Canva Sans Bold"/>
              </a:rPr>
              <a:t>Exterior door</a:t>
            </a:r>
          </a:p>
        </p:txBody>
      </p:sp>
      <p:sp>
        <p:nvSpPr>
          <p:cNvPr name="TextBox 9" id="9"/>
          <p:cNvSpPr txBox="true"/>
          <p:nvPr/>
        </p:nvSpPr>
        <p:spPr>
          <a:xfrm rot="0">
            <a:off x="15389609" y="808103"/>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Sal</a:t>
            </a:r>
            <a:r>
              <a:rPr lang="en-US" sz="1500" strike="noStrike" u="none">
                <a:solidFill>
                  <a:srgbClr val="404040"/>
                </a:solidFill>
                <a:latin typeface="Canva Sans"/>
                <a:ea typeface="Canva Sans"/>
                <a:cs typeface="Canva Sans"/>
                <a:sym typeface="Canva Sans"/>
              </a:rPr>
              <a:t>es </a:t>
            </a:r>
            <a:r>
              <a:rPr lang="en-US" sz="1500" strike="noStrike" u="none">
                <a:solidFill>
                  <a:srgbClr val="404040"/>
                </a:solidFill>
                <a:latin typeface="Canva Sans"/>
                <a:ea typeface="Canva Sans"/>
                <a:cs typeface="Canva Sans"/>
                <a:sym typeface="Canva Sans"/>
              </a:rPr>
              <a:t>a</a:t>
            </a:r>
            <a:r>
              <a:rPr lang="en-US" sz="1500" strike="noStrike" u="none">
                <a:solidFill>
                  <a:srgbClr val="404040"/>
                </a:solidFill>
                <a:latin typeface="Canva Sans"/>
                <a:ea typeface="Canva Sans"/>
                <a:cs typeface="Canva Sans"/>
                <a:sym typeface="Canva Sans"/>
              </a:rPr>
              <a:t>n</a:t>
            </a:r>
            <a:r>
              <a:rPr lang="en-US" sz="1500" strike="noStrike" u="none">
                <a:solidFill>
                  <a:srgbClr val="404040"/>
                </a:solidFill>
                <a:latin typeface="Canva Sans"/>
                <a:ea typeface="Canva Sans"/>
                <a:cs typeface="Canva Sans"/>
                <a:sym typeface="Canva Sans"/>
              </a:rPr>
              <a:t>d Assembly</a:t>
            </a:r>
          </a:p>
        </p:txBody>
      </p:sp>
      <p:sp>
        <p:nvSpPr>
          <p:cNvPr name="Freeform 10" id="10">
            <a:hlinkClick r:id="rId10"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9"/>
            <a:stretch>
              <a:fillRect l="0" t="0" r="0" b="0"/>
            </a:stretch>
          </a:blipFill>
        </p:spPr>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
        <p:nvSpPr>
          <p:cNvPr name="Freeform 12" id="12">
            <a:hlinkClick r:id="rId1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Tree>
  </p:cSld>
  <p:clrMapOvr>
    <a:masterClrMapping/>
  </p:clrMapOvr>
  <p:transition spd="fast">
    <p:wipe dir="l"/>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81464" y="1367544"/>
            <a:ext cx="3953131" cy="2787099"/>
          </a:xfrm>
          <a:custGeom>
            <a:avLst/>
            <a:gdLst/>
            <a:ahLst/>
            <a:cxnLst/>
            <a:rect r="r" b="b" t="t" l="l"/>
            <a:pathLst>
              <a:path h="2787099" w="3953131">
                <a:moveTo>
                  <a:pt x="0" y="0"/>
                </a:moveTo>
                <a:lnTo>
                  <a:pt x="3953131" y="0"/>
                </a:lnTo>
                <a:lnTo>
                  <a:pt x="3953131" y="2787099"/>
                </a:lnTo>
                <a:lnTo>
                  <a:pt x="0" y="2787099"/>
                </a:lnTo>
                <a:lnTo>
                  <a:pt x="0" y="0"/>
                </a:lnTo>
                <a:close/>
              </a:path>
            </a:pathLst>
          </a:custGeom>
          <a:blipFill>
            <a:blip r:embed="rId2"/>
            <a:stretch>
              <a:fillRect l="0" t="0" r="0" b="0"/>
            </a:stretch>
          </a:blipFill>
        </p:spPr>
      </p:sp>
      <p:sp>
        <p:nvSpPr>
          <p:cNvPr name="Freeform 3" id="3"/>
          <p:cNvSpPr/>
          <p:nvPr/>
        </p:nvSpPr>
        <p:spPr>
          <a:xfrm flipH="false" flipV="false" rot="0">
            <a:off x="13161136" y="1367544"/>
            <a:ext cx="4098164" cy="2930187"/>
          </a:xfrm>
          <a:custGeom>
            <a:avLst/>
            <a:gdLst/>
            <a:ahLst/>
            <a:cxnLst/>
            <a:rect r="r" b="b" t="t" l="l"/>
            <a:pathLst>
              <a:path h="2930187" w="4098164">
                <a:moveTo>
                  <a:pt x="0" y="0"/>
                </a:moveTo>
                <a:lnTo>
                  <a:pt x="4098164" y="0"/>
                </a:lnTo>
                <a:lnTo>
                  <a:pt x="4098164" y="2930187"/>
                </a:lnTo>
                <a:lnTo>
                  <a:pt x="0" y="2930187"/>
                </a:lnTo>
                <a:lnTo>
                  <a:pt x="0" y="0"/>
                </a:lnTo>
                <a:close/>
              </a:path>
            </a:pathLst>
          </a:custGeom>
          <a:blipFill>
            <a:blip r:embed="rId3"/>
            <a:stretch>
              <a:fillRect l="0" t="0" r="0" b="0"/>
            </a:stretch>
          </a:blipFill>
        </p:spPr>
      </p:sp>
      <p:sp>
        <p:nvSpPr>
          <p:cNvPr name="Freeform 4" id="4"/>
          <p:cNvSpPr/>
          <p:nvPr/>
        </p:nvSpPr>
        <p:spPr>
          <a:xfrm flipH="false" flipV="false" rot="0">
            <a:off x="8681464" y="5167033"/>
            <a:ext cx="4123042" cy="3197648"/>
          </a:xfrm>
          <a:custGeom>
            <a:avLst/>
            <a:gdLst/>
            <a:ahLst/>
            <a:cxnLst/>
            <a:rect r="r" b="b" t="t" l="l"/>
            <a:pathLst>
              <a:path h="3197648" w="4123042">
                <a:moveTo>
                  <a:pt x="0" y="0"/>
                </a:moveTo>
                <a:lnTo>
                  <a:pt x="4123042" y="0"/>
                </a:lnTo>
                <a:lnTo>
                  <a:pt x="4123042" y="3197648"/>
                </a:lnTo>
                <a:lnTo>
                  <a:pt x="0" y="3197648"/>
                </a:lnTo>
                <a:lnTo>
                  <a:pt x="0" y="0"/>
                </a:lnTo>
                <a:close/>
              </a:path>
            </a:pathLst>
          </a:custGeom>
          <a:blipFill>
            <a:blip r:embed="rId4"/>
            <a:stretch>
              <a:fillRect l="0" t="0" r="0" b="0"/>
            </a:stretch>
          </a:blipFill>
        </p:spPr>
      </p:sp>
      <p:sp>
        <p:nvSpPr>
          <p:cNvPr name="Freeform 5" id="5"/>
          <p:cNvSpPr/>
          <p:nvPr/>
        </p:nvSpPr>
        <p:spPr>
          <a:xfrm flipH="false" flipV="false" rot="0">
            <a:off x="13174227" y="5143500"/>
            <a:ext cx="4288555" cy="3221181"/>
          </a:xfrm>
          <a:custGeom>
            <a:avLst/>
            <a:gdLst/>
            <a:ahLst/>
            <a:cxnLst/>
            <a:rect r="r" b="b" t="t" l="l"/>
            <a:pathLst>
              <a:path h="3221181" w="4288555">
                <a:moveTo>
                  <a:pt x="0" y="0"/>
                </a:moveTo>
                <a:lnTo>
                  <a:pt x="4288555" y="0"/>
                </a:lnTo>
                <a:lnTo>
                  <a:pt x="4288555" y="3221181"/>
                </a:lnTo>
                <a:lnTo>
                  <a:pt x="0" y="3221181"/>
                </a:lnTo>
                <a:lnTo>
                  <a:pt x="0" y="0"/>
                </a:lnTo>
                <a:close/>
              </a:path>
            </a:pathLst>
          </a:custGeom>
          <a:blipFill>
            <a:blip r:embed="rId5"/>
            <a:stretch>
              <a:fillRect l="0" t="0" r="0" b="0"/>
            </a:stretch>
          </a:blipFill>
        </p:spPr>
      </p:sp>
      <p:sp>
        <p:nvSpPr>
          <p:cNvPr name="TextBox 6" id="6"/>
          <p:cNvSpPr txBox="true"/>
          <p:nvPr/>
        </p:nvSpPr>
        <p:spPr>
          <a:xfrm rot="0">
            <a:off x="1425104" y="1197568"/>
            <a:ext cx="6021504"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Architecture and Interior Design</a:t>
            </a:r>
          </a:p>
        </p:txBody>
      </p:sp>
      <p:sp>
        <p:nvSpPr>
          <p:cNvPr name="Freeform 7" id="7">
            <a:hlinkClick r:id="rId8"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wipe dir="l"/>
  </p:transition>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architecture-and-interior-design/"/>
          </p:cNvPr>
          <p:cNvSpPr/>
          <p:nvPr/>
        </p:nvSpPr>
        <p:spPr>
          <a:xfrm flipH="false" flipV="false" rot="0">
            <a:off x="1028700" y="2397258"/>
            <a:ext cx="7174242" cy="4782828"/>
          </a:xfrm>
          <a:custGeom>
            <a:avLst/>
            <a:gdLst/>
            <a:ahLst/>
            <a:cxnLst/>
            <a:rect r="r" b="b" t="t" l="l"/>
            <a:pathLst>
              <a:path h="4782828" w="7174242">
                <a:moveTo>
                  <a:pt x="0" y="0"/>
                </a:moveTo>
                <a:lnTo>
                  <a:pt x="7174242" y="0"/>
                </a:lnTo>
                <a:lnTo>
                  <a:pt x="7174242" y="4782828"/>
                </a:lnTo>
                <a:lnTo>
                  <a:pt x="0" y="4782828"/>
                </a:lnTo>
                <a:lnTo>
                  <a:pt x="0" y="0"/>
                </a:lnTo>
                <a:close/>
              </a:path>
            </a:pathLst>
          </a:custGeom>
          <a:blipFill>
            <a:blip r:embed="rId6"/>
            <a:stretch>
              <a:fillRect l="0" t="0" r="0" b="0"/>
            </a:stretch>
          </a:blipFill>
        </p:spPr>
      </p:sp>
      <p:sp>
        <p:nvSpPr>
          <p:cNvPr name="Freeform 5" id="5">
            <a:hlinkClick r:id="rId9" tooltip="https://www.iduvan.com/architecture-and-interior-design/"/>
          </p:cNvPr>
          <p:cNvSpPr/>
          <p:nvPr/>
        </p:nvSpPr>
        <p:spPr>
          <a:xfrm flipH="false" flipV="false" rot="0">
            <a:off x="9115292" y="6381803"/>
            <a:ext cx="8579680" cy="2177094"/>
          </a:xfrm>
          <a:custGeom>
            <a:avLst/>
            <a:gdLst/>
            <a:ahLst/>
            <a:cxnLst/>
            <a:rect r="r" b="b" t="t" l="l"/>
            <a:pathLst>
              <a:path h="2177094" w="8579680">
                <a:moveTo>
                  <a:pt x="0" y="0"/>
                </a:moveTo>
                <a:lnTo>
                  <a:pt x="8579679" y="0"/>
                </a:lnTo>
                <a:lnTo>
                  <a:pt x="8579679" y="2177094"/>
                </a:lnTo>
                <a:lnTo>
                  <a:pt x="0" y="2177094"/>
                </a:lnTo>
                <a:lnTo>
                  <a:pt x="0" y="0"/>
                </a:lnTo>
                <a:close/>
              </a:path>
            </a:pathLst>
          </a:custGeom>
          <a:blipFill>
            <a:blip r:embed="rId8"/>
            <a:stretch>
              <a:fillRect l="0" t="0" r="0" b="0"/>
            </a:stretch>
          </a:blipFill>
        </p:spPr>
      </p:sp>
      <p:sp>
        <p:nvSpPr>
          <p:cNvPr name="TextBox 6" id="6"/>
          <p:cNvSpPr txBox="true"/>
          <p:nvPr/>
        </p:nvSpPr>
        <p:spPr>
          <a:xfrm rot="0">
            <a:off x="9144000" y="990600"/>
            <a:ext cx="5059209"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Architecture</a:t>
            </a:r>
          </a:p>
          <a:p>
            <a:pPr algn="l">
              <a:lnSpc>
                <a:spcPts val="6999"/>
              </a:lnSpc>
            </a:pPr>
          </a:p>
        </p:txBody>
      </p:sp>
      <p:sp>
        <p:nvSpPr>
          <p:cNvPr name="TextBox 7" id="7"/>
          <p:cNvSpPr txBox="true"/>
          <p:nvPr/>
        </p:nvSpPr>
        <p:spPr>
          <a:xfrm rot="0">
            <a:off x="9115292" y="2120394"/>
            <a:ext cx="8115300" cy="45491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In order to demonstrate the project in the most ideal, functional and applicable manner of the project before being revealed, the drawing operations must be completed in accordance with a quality, correct and one -to -one reality. It is also important to meet the requests such as rationality and comfort, low cost and fast completion time of solutions to be followed throughout the process such as the creation of a design of authenticity that expresses aesthetic quality level and style for space users.</a:t>
            </a:r>
          </a:p>
          <a:p>
            <a:pPr algn="just">
              <a:lnSpc>
                <a:spcPts val="2789"/>
              </a:lnSpc>
            </a:pPr>
            <a:r>
              <a:rPr lang="en-US" sz="1799">
                <a:solidFill>
                  <a:srgbClr val="6D6D6D"/>
                </a:solidFill>
                <a:latin typeface="Canva Sans"/>
                <a:ea typeface="Canva Sans"/>
                <a:cs typeface="Canva Sans"/>
                <a:sym typeface="Canva Sans"/>
              </a:rPr>
              <a:t>In addition to providing the drawing service of the projects of the buildings where you will realize the construction, it provides control service of your drawn projects.</a:t>
            </a:r>
          </a:p>
          <a:p>
            <a:pPr algn="just">
              <a:lnSpc>
                <a:spcPts val="2789"/>
              </a:lnSpc>
            </a:pP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a:hlinkClick r:id="rId13"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transition spd="fast">
    <p:wipe dir="l"/>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architecture-and-interior-design/"/>
          </p:cNvPr>
          <p:cNvSpPr/>
          <p:nvPr/>
        </p:nvSpPr>
        <p:spPr>
          <a:xfrm flipH="false" flipV="false" rot="0">
            <a:off x="585370" y="2168019"/>
            <a:ext cx="8091685" cy="5067950"/>
          </a:xfrm>
          <a:custGeom>
            <a:avLst/>
            <a:gdLst/>
            <a:ahLst/>
            <a:cxnLst/>
            <a:rect r="r" b="b" t="t" l="l"/>
            <a:pathLst>
              <a:path h="5067950" w="8091685">
                <a:moveTo>
                  <a:pt x="0" y="0"/>
                </a:moveTo>
                <a:lnTo>
                  <a:pt x="8091686" y="0"/>
                </a:lnTo>
                <a:lnTo>
                  <a:pt x="8091686" y="5067951"/>
                </a:lnTo>
                <a:lnTo>
                  <a:pt x="0" y="5067951"/>
                </a:lnTo>
                <a:lnTo>
                  <a:pt x="0" y="0"/>
                </a:lnTo>
                <a:close/>
              </a:path>
            </a:pathLst>
          </a:custGeom>
          <a:blipFill>
            <a:blip r:embed="rId6"/>
            <a:stretch>
              <a:fillRect l="0" t="0" r="0" b="0"/>
            </a:stretch>
          </a:blipFill>
        </p:spPr>
      </p:sp>
      <p:sp>
        <p:nvSpPr>
          <p:cNvPr name="Freeform 5" id="5">
            <a:hlinkClick r:id="rId9" tooltip="https://www.iduvan.com/architecture-and-interior-design/"/>
          </p:cNvPr>
          <p:cNvSpPr/>
          <p:nvPr/>
        </p:nvSpPr>
        <p:spPr>
          <a:xfrm flipH="false" flipV="false" rot="0">
            <a:off x="8271904" y="6312900"/>
            <a:ext cx="8958688" cy="2127688"/>
          </a:xfrm>
          <a:custGeom>
            <a:avLst/>
            <a:gdLst/>
            <a:ahLst/>
            <a:cxnLst/>
            <a:rect r="r" b="b" t="t" l="l"/>
            <a:pathLst>
              <a:path h="2127688" w="8958688">
                <a:moveTo>
                  <a:pt x="0" y="0"/>
                </a:moveTo>
                <a:lnTo>
                  <a:pt x="8958688" y="0"/>
                </a:lnTo>
                <a:lnTo>
                  <a:pt x="8958688" y="2127688"/>
                </a:lnTo>
                <a:lnTo>
                  <a:pt x="0" y="2127688"/>
                </a:lnTo>
                <a:lnTo>
                  <a:pt x="0" y="0"/>
                </a:lnTo>
                <a:close/>
              </a:path>
            </a:pathLst>
          </a:custGeom>
          <a:blipFill>
            <a:blip r:embed="rId8"/>
            <a:stretch>
              <a:fillRect l="0" t="0" r="0" b="0"/>
            </a:stretch>
          </a:blipFill>
        </p:spPr>
      </p:sp>
      <p:sp>
        <p:nvSpPr>
          <p:cNvPr name="TextBox 6" id="6"/>
          <p:cNvSpPr txBox="true"/>
          <p:nvPr/>
        </p:nvSpPr>
        <p:spPr>
          <a:xfrm rot="0">
            <a:off x="9144000" y="990600"/>
            <a:ext cx="5059209" cy="262572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Interior Design</a:t>
            </a:r>
          </a:p>
          <a:p>
            <a:pPr algn="l">
              <a:lnSpc>
                <a:spcPts val="6999"/>
              </a:lnSpc>
            </a:pPr>
          </a:p>
          <a:p>
            <a:pPr algn="l">
              <a:lnSpc>
                <a:spcPts val="6999"/>
              </a:lnSpc>
            </a:pPr>
          </a:p>
        </p:txBody>
      </p:sp>
      <p:sp>
        <p:nvSpPr>
          <p:cNvPr name="TextBox 7" id="7"/>
          <p:cNvSpPr txBox="true"/>
          <p:nvPr/>
        </p:nvSpPr>
        <p:spPr>
          <a:xfrm rot="0">
            <a:off x="9115292" y="2120394"/>
            <a:ext cx="8115300" cy="38442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The interior design should be done after a long planning and research process. Just as the foundation of a building is laid incorrectly and erected incorrectly, attention should be paid to the interior design. A false depiction of space will bring a false formation from top to bottom. You should make the concept selection very correctly. When you forward the concept you want to your interior designer, it will give you a good interior designer advice. As a decoration advice, the concept varies according to the environment you choose.</a:t>
            </a:r>
          </a:p>
          <a:p>
            <a:pPr algn="just">
              <a:lnSpc>
                <a:spcPts val="2789"/>
              </a:lnSpc>
            </a:pPr>
            <a:r>
              <a:rPr lang="en-US" sz="1799">
                <a:solidFill>
                  <a:srgbClr val="6D6D6D"/>
                </a:solidFill>
                <a:latin typeface="Canva Sans"/>
                <a:ea typeface="Canva Sans"/>
                <a:cs typeface="Canva Sans"/>
                <a:sym typeface="Canva Sans"/>
              </a:rPr>
              <a:t>We provide design and application services of the different and renovations you want to do in your home or home where you live.</a:t>
            </a: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a:hlinkClick r:id="rId13"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transition spd="fast">
    <p:wipe dir="l"/>
  </p:transition>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round-railing/"/>
          </p:cNvPr>
          <p:cNvSpPr/>
          <p:nvPr/>
        </p:nvSpPr>
        <p:spPr>
          <a:xfrm flipH="false" flipV="false" rot="0">
            <a:off x="8252954" y="878976"/>
            <a:ext cx="4551552" cy="2650120"/>
          </a:xfrm>
          <a:custGeom>
            <a:avLst/>
            <a:gdLst/>
            <a:ahLst/>
            <a:cxnLst/>
            <a:rect r="r" b="b" t="t" l="l"/>
            <a:pathLst>
              <a:path h="2650120" w="4551552">
                <a:moveTo>
                  <a:pt x="0" y="0"/>
                </a:moveTo>
                <a:lnTo>
                  <a:pt x="4551552" y="0"/>
                </a:lnTo>
                <a:lnTo>
                  <a:pt x="4551552" y="2650121"/>
                </a:lnTo>
                <a:lnTo>
                  <a:pt x="0" y="2650121"/>
                </a:lnTo>
                <a:lnTo>
                  <a:pt x="0" y="0"/>
                </a:lnTo>
                <a:close/>
              </a:path>
            </a:pathLst>
          </a:custGeom>
          <a:blipFill>
            <a:blip r:embed="rId2"/>
            <a:stretch>
              <a:fillRect l="0" t="0" r="0" b="0"/>
            </a:stretch>
          </a:blipFill>
        </p:spPr>
      </p:sp>
      <p:sp>
        <p:nvSpPr>
          <p:cNvPr name="Freeform 3" id="3">
            <a:hlinkClick r:id="rId5" tooltip="https://www.iduvan.com/square-railing/"/>
          </p:cNvPr>
          <p:cNvSpPr/>
          <p:nvPr/>
        </p:nvSpPr>
        <p:spPr>
          <a:xfrm flipH="false" flipV="false" rot="0">
            <a:off x="13193195" y="878976"/>
            <a:ext cx="4553389" cy="2650120"/>
          </a:xfrm>
          <a:custGeom>
            <a:avLst/>
            <a:gdLst/>
            <a:ahLst/>
            <a:cxnLst/>
            <a:rect r="r" b="b" t="t" l="l"/>
            <a:pathLst>
              <a:path h="2650120" w="4553389">
                <a:moveTo>
                  <a:pt x="0" y="0"/>
                </a:moveTo>
                <a:lnTo>
                  <a:pt x="4553388" y="0"/>
                </a:lnTo>
                <a:lnTo>
                  <a:pt x="4553388" y="2650121"/>
                </a:lnTo>
                <a:lnTo>
                  <a:pt x="0" y="2650121"/>
                </a:lnTo>
                <a:lnTo>
                  <a:pt x="0" y="0"/>
                </a:lnTo>
                <a:close/>
              </a:path>
            </a:pathLst>
          </a:custGeom>
          <a:blipFill>
            <a:blip r:embed="rId4"/>
            <a:stretch>
              <a:fillRect l="0" t="0" r="0" b="0"/>
            </a:stretch>
          </a:blipFill>
        </p:spPr>
      </p:sp>
      <p:sp>
        <p:nvSpPr>
          <p:cNvPr name="Freeform 4" id="4">
            <a:hlinkClick r:id="rId7" tooltip="https://www.iduvan.com/plexi-railing/"/>
          </p:cNvPr>
          <p:cNvSpPr/>
          <p:nvPr/>
        </p:nvSpPr>
        <p:spPr>
          <a:xfrm flipH="false" flipV="false" rot="0">
            <a:off x="8252954" y="3980165"/>
            <a:ext cx="4551552" cy="2638236"/>
          </a:xfrm>
          <a:custGeom>
            <a:avLst/>
            <a:gdLst/>
            <a:ahLst/>
            <a:cxnLst/>
            <a:rect r="r" b="b" t="t" l="l"/>
            <a:pathLst>
              <a:path h="2638236" w="4551552">
                <a:moveTo>
                  <a:pt x="0" y="0"/>
                </a:moveTo>
                <a:lnTo>
                  <a:pt x="4551552" y="0"/>
                </a:lnTo>
                <a:lnTo>
                  <a:pt x="4551552" y="2638237"/>
                </a:lnTo>
                <a:lnTo>
                  <a:pt x="0" y="2638237"/>
                </a:lnTo>
                <a:lnTo>
                  <a:pt x="0" y="0"/>
                </a:lnTo>
                <a:close/>
              </a:path>
            </a:pathLst>
          </a:custGeom>
          <a:blipFill>
            <a:blip r:embed="rId6"/>
            <a:stretch>
              <a:fillRect l="0" t="0" r="0" b="0"/>
            </a:stretch>
          </a:blipFill>
        </p:spPr>
      </p:sp>
      <p:sp>
        <p:nvSpPr>
          <p:cNvPr name="Freeform 5" id="5">
            <a:hlinkClick r:id="rId9" tooltip="https://www.iduvan.com/glass-system/"/>
          </p:cNvPr>
          <p:cNvSpPr/>
          <p:nvPr/>
        </p:nvSpPr>
        <p:spPr>
          <a:xfrm flipH="false" flipV="false" rot="0">
            <a:off x="1799866" y="6515437"/>
            <a:ext cx="4871930" cy="2726261"/>
          </a:xfrm>
          <a:custGeom>
            <a:avLst/>
            <a:gdLst/>
            <a:ahLst/>
            <a:cxnLst/>
            <a:rect r="r" b="b" t="t" l="l"/>
            <a:pathLst>
              <a:path h="2726261" w="4871930">
                <a:moveTo>
                  <a:pt x="0" y="0"/>
                </a:moveTo>
                <a:lnTo>
                  <a:pt x="4871929" y="0"/>
                </a:lnTo>
                <a:lnTo>
                  <a:pt x="4871929" y="2726261"/>
                </a:lnTo>
                <a:lnTo>
                  <a:pt x="0" y="2726261"/>
                </a:lnTo>
                <a:lnTo>
                  <a:pt x="0" y="0"/>
                </a:lnTo>
                <a:close/>
              </a:path>
            </a:pathLst>
          </a:custGeom>
          <a:blipFill>
            <a:blip r:embed="rId8"/>
            <a:stretch>
              <a:fillRect l="0" t="0" r="0" b="0"/>
            </a:stretch>
          </a:blipFill>
        </p:spPr>
      </p:sp>
      <p:sp>
        <p:nvSpPr>
          <p:cNvPr name="Freeform 6" id="6">
            <a:hlinkClick r:id="rId11" tooltip="https://www.iduvan.com/glass-system/"/>
          </p:cNvPr>
          <p:cNvSpPr/>
          <p:nvPr/>
        </p:nvSpPr>
        <p:spPr>
          <a:xfrm flipH="false" flipV="false" rot="0">
            <a:off x="7376645" y="6735197"/>
            <a:ext cx="4549715" cy="2506501"/>
          </a:xfrm>
          <a:custGeom>
            <a:avLst/>
            <a:gdLst/>
            <a:ahLst/>
            <a:cxnLst/>
            <a:rect r="r" b="b" t="t" l="l"/>
            <a:pathLst>
              <a:path h="2506501" w="4549715">
                <a:moveTo>
                  <a:pt x="0" y="0"/>
                </a:moveTo>
                <a:lnTo>
                  <a:pt x="4549716" y="0"/>
                </a:lnTo>
                <a:lnTo>
                  <a:pt x="4549716" y="2506501"/>
                </a:lnTo>
                <a:lnTo>
                  <a:pt x="0" y="2506501"/>
                </a:lnTo>
                <a:lnTo>
                  <a:pt x="0" y="0"/>
                </a:lnTo>
                <a:close/>
              </a:path>
            </a:pathLst>
          </a:custGeom>
          <a:blipFill>
            <a:blip r:embed="rId10"/>
            <a:stretch>
              <a:fillRect l="0" t="0" r="0" b="0"/>
            </a:stretch>
          </a:blipFill>
        </p:spPr>
      </p:sp>
      <p:sp>
        <p:nvSpPr>
          <p:cNvPr name="Freeform 7" id="7">
            <a:hlinkClick r:id="rId13" tooltip="https://www.iduvan.com/glass-system/"/>
          </p:cNvPr>
          <p:cNvSpPr/>
          <p:nvPr/>
        </p:nvSpPr>
        <p:spPr>
          <a:xfrm flipH="false" flipV="false" rot="0">
            <a:off x="12842606" y="6711890"/>
            <a:ext cx="4546648" cy="2619903"/>
          </a:xfrm>
          <a:custGeom>
            <a:avLst/>
            <a:gdLst/>
            <a:ahLst/>
            <a:cxnLst/>
            <a:rect r="r" b="b" t="t" l="l"/>
            <a:pathLst>
              <a:path h="2619903" w="4546648">
                <a:moveTo>
                  <a:pt x="0" y="0"/>
                </a:moveTo>
                <a:lnTo>
                  <a:pt x="4546648" y="0"/>
                </a:lnTo>
                <a:lnTo>
                  <a:pt x="4546648" y="2619903"/>
                </a:lnTo>
                <a:lnTo>
                  <a:pt x="0" y="2619903"/>
                </a:lnTo>
                <a:lnTo>
                  <a:pt x="0" y="0"/>
                </a:lnTo>
                <a:close/>
              </a:path>
            </a:pathLst>
          </a:custGeom>
          <a:blipFill>
            <a:blip r:embed="rId12"/>
            <a:stretch>
              <a:fillRect l="0" t="0" r="0" b="0"/>
            </a:stretch>
          </a:blipFill>
        </p:spPr>
      </p:sp>
      <p:sp>
        <p:nvSpPr>
          <p:cNvPr name="Freeform 8" id="8">
            <a:hlinkClick r:id="rId15" tooltip="https://www.iduvan.com/aluminum-and-glass-systems/"/>
          </p:cNvPr>
          <p:cNvSpPr/>
          <p:nvPr/>
        </p:nvSpPr>
        <p:spPr>
          <a:xfrm flipH="false" flipV="false" rot="0">
            <a:off x="14097777" y="3980165"/>
            <a:ext cx="2744224" cy="2737133"/>
          </a:xfrm>
          <a:custGeom>
            <a:avLst/>
            <a:gdLst/>
            <a:ahLst/>
            <a:cxnLst/>
            <a:rect r="r" b="b" t="t" l="l"/>
            <a:pathLst>
              <a:path h="2737133" w="2744224">
                <a:moveTo>
                  <a:pt x="0" y="0"/>
                </a:moveTo>
                <a:lnTo>
                  <a:pt x="2744224" y="0"/>
                </a:lnTo>
                <a:lnTo>
                  <a:pt x="2744224" y="2737134"/>
                </a:lnTo>
                <a:lnTo>
                  <a:pt x="0" y="2737134"/>
                </a:lnTo>
                <a:lnTo>
                  <a:pt x="0" y="0"/>
                </a:lnTo>
                <a:close/>
              </a:path>
            </a:pathLst>
          </a:custGeom>
          <a:blipFill>
            <a:blip r:embed="rId14"/>
            <a:stretch>
              <a:fillRect l="0" t="0" r="0" b="0"/>
            </a:stretch>
          </a:blipFill>
        </p:spPr>
      </p:sp>
      <p:sp>
        <p:nvSpPr>
          <p:cNvPr name="Freeform 9" id="9"/>
          <p:cNvSpPr/>
          <p:nvPr/>
        </p:nvSpPr>
        <p:spPr>
          <a:xfrm flipH="false" flipV="false" rot="0">
            <a:off x="410625" y="8710795"/>
            <a:ext cx="715841" cy="1241996"/>
          </a:xfrm>
          <a:custGeom>
            <a:avLst/>
            <a:gdLst/>
            <a:ahLst/>
            <a:cxnLst/>
            <a:rect r="r" b="b" t="t" l="l"/>
            <a:pathLst>
              <a:path h="1241996" w="715841">
                <a:moveTo>
                  <a:pt x="0" y="0"/>
                </a:moveTo>
                <a:lnTo>
                  <a:pt x="715841" y="0"/>
                </a:lnTo>
                <a:lnTo>
                  <a:pt x="715841" y="1241995"/>
                </a:lnTo>
                <a:lnTo>
                  <a:pt x="0" y="12419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0" id="10"/>
          <p:cNvSpPr txBox="true"/>
          <p:nvPr/>
        </p:nvSpPr>
        <p:spPr>
          <a:xfrm rot="0">
            <a:off x="1425104" y="1588093"/>
            <a:ext cx="6021504"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Aluminum and Glass Systems</a:t>
            </a:r>
          </a:p>
        </p:txBody>
      </p:sp>
      <p:sp>
        <p:nvSpPr>
          <p:cNvPr name="TextBox 11" id="11"/>
          <p:cNvSpPr txBox="true"/>
          <p:nvPr/>
        </p:nvSpPr>
        <p:spPr>
          <a:xfrm rot="0">
            <a:off x="1291418" y="9284898"/>
            <a:ext cx="10033187" cy="688961"/>
          </a:xfrm>
          <a:prstGeom prst="rect">
            <a:avLst/>
          </a:prstGeom>
        </p:spPr>
        <p:txBody>
          <a:bodyPr anchor="t" rtlCol="false" tIns="0" lIns="0" bIns="0" rIns="0">
            <a:spAutoFit/>
          </a:bodyPr>
          <a:lstStyle/>
          <a:p>
            <a:pPr algn="l">
              <a:lnSpc>
                <a:spcPts val="5600"/>
              </a:lnSpc>
            </a:pPr>
            <a:r>
              <a:rPr lang="en-US" sz="4000">
                <a:solidFill>
                  <a:srgbClr val="404040"/>
                </a:solidFill>
                <a:latin typeface="Neue Montreal"/>
                <a:ea typeface="Neue Montreal"/>
                <a:cs typeface="Neue Montreal"/>
                <a:sym typeface="Neue Montreal"/>
                <a:hlinkClick r:id="rId18" tooltip="https://www.iduvan.com/aluminum-and-glass-systems/"/>
              </a:rPr>
              <a:t>Click on the images to view the product gallery</a:t>
            </a:r>
          </a:p>
        </p:txBody>
      </p:sp>
      <p:sp>
        <p:nvSpPr>
          <p:cNvPr name="Freeform 12" id="12">
            <a:hlinkClick r:id="rId2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13" id="13"/>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1136201"/>
            <a:ext cx="5738839" cy="8371420"/>
          </a:xfrm>
          <a:custGeom>
            <a:avLst/>
            <a:gdLst/>
            <a:ahLst/>
            <a:cxnLst/>
            <a:rect r="r" b="b" t="t" l="l"/>
            <a:pathLst>
              <a:path h="8371420" w="5738839">
                <a:moveTo>
                  <a:pt x="0" y="0"/>
                </a:moveTo>
                <a:lnTo>
                  <a:pt x="5738839" y="0"/>
                </a:lnTo>
                <a:lnTo>
                  <a:pt x="5738839" y="8371420"/>
                </a:lnTo>
                <a:lnTo>
                  <a:pt x="0" y="8371420"/>
                </a:lnTo>
                <a:lnTo>
                  <a:pt x="0" y="0"/>
                </a:lnTo>
                <a:close/>
              </a:path>
            </a:pathLst>
          </a:custGeom>
          <a:blipFill>
            <a:blip r:embed="rId5"/>
            <a:stretch>
              <a:fillRect l="0" t="0" r="-9404" b="0"/>
            </a:stretch>
          </a:blipFill>
        </p:spPr>
      </p:sp>
      <p:sp>
        <p:nvSpPr>
          <p:cNvPr name="Freeform 4" id="4">
            <a:hlinkClick r:id="rId7"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6"/>
            <a:stretch>
              <a:fillRect l="0" t="0" r="0" b="0"/>
            </a:stretch>
          </a:blipFill>
        </p:spPr>
      </p:sp>
      <p:sp>
        <p:nvSpPr>
          <p:cNvPr name="Freeform 5" id="5"/>
          <p:cNvSpPr/>
          <p:nvPr/>
        </p:nvSpPr>
        <p:spPr>
          <a:xfrm flipH="false" flipV="false" rot="0">
            <a:off x="16126163" y="5392821"/>
            <a:ext cx="2161837" cy="4114800"/>
          </a:xfrm>
          <a:custGeom>
            <a:avLst/>
            <a:gdLst/>
            <a:ahLst/>
            <a:cxnLst/>
            <a:rect r="r" b="b" t="t" l="l"/>
            <a:pathLst>
              <a:path h="4114800" w="2161837">
                <a:moveTo>
                  <a:pt x="0" y="0"/>
                </a:moveTo>
                <a:lnTo>
                  <a:pt x="2161837" y="0"/>
                </a:lnTo>
                <a:lnTo>
                  <a:pt x="2161837" y="4114800"/>
                </a:lnTo>
                <a:lnTo>
                  <a:pt x="0" y="4114800"/>
                </a:lnTo>
                <a:lnTo>
                  <a:pt x="0" y="0"/>
                </a:lnTo>
                <a:close/>
              </a:path>
            </a:pathLst>
          </a:custGeom>
          <a:blipFill>
            <a:blip r:embed="rId8"/>
            <a:stretch>
              <a:fillRect l="0" t="-4620" r="0" b="-11807"/>
            </a:stretch>
          </a:blipFill>
        </p:spPr>
      </p:sp>
      <p:sp>
        <p:nvSpPr>
          <p:cNvPr name="Freeform 6" id="6"/>
          <p:cNvSpPr/>
          <p:nvPr/>
        </p:nvSpPr>
        <p:spPr>
          <a:xfrm flipH="false" flipV="false" rot="0">
            <a:off x="13746983" y="5392821"/>
            <a:ext cx="2314575" cy="4114800"/>
          </a:xfrm>
          <a:custGeom>
            <a:avLst/>
            <a:gdLst/>
            <a:ahLst/>
            <a:cxnLst/>
            <a:rect r="r" b="b" t="t" l="l"/>
            <a:pathLst>
              <a:path h="4114800" w="2314575">
                <a:moveTo>
                  <a:pt x="0" y="0"/>
                </a:moveTo>
                <a:lnTo>
                  <a:pt x="2314575" y="0"/>
                </a:lnTo>
                <a:lnTo>
                  <a:pt x="2314575" y="4114800"/>
                </a:lnTo>
                <a:lnTo>
                  <a:pt x="0" y="4114800"/>
                </a:lnTo>
                <a:lnTo>
                  <a:pt x="0" y="0"/>
                </a:lnTo>
                <a:close/>
              </a:path>
            </a:pathLst>
          </a:custGeom>
          <a:blipFill>
            <a:blip r:embed="rId9"/>
            <a:stretch>
              <a:fillRect l="0" t="0" r="0" b="0"/>
            </a:stretch>
          </a:blipFill>
        </p:spPr>
      </p:sp>
      <p:sp>
        <p:nvSpPr>
          <p:cNvPr name="Freeform 7" id="7">
            <a:hlinkClick r:id="rId11"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0"/>
            <a:stretch>
              <a:fillRect l="0" t="0" r="0" b="0"/>
            </a:stretch>
          </a:blipFill>
        </p:spPr>
      </p:sp>
      <p:sp>
        <p:nvSpPr>
          <p:cNvPr name="Freeform 8" id="8"/>
          <p:cNvSpPr/>
          <p:nvPr/>
        </p:nvSpPr>
        <p:spPr>
          <a:xfrm flipH="false" flipV="false" rot="0">
            <a:off x="16061558" y="1136201"/>
            <a:ext cx="2224364" cy="4114800"/>
          </a:xfrm>
          <a:custGeom>
            <a:avLst/>
            <a:gdLst/>
            <a:ahLst/>
            <a:cxnLst/>
            <a:rect r="r" b="b" t="t" l="l"/>
            <a:pathLst>
              <a:path h="4114800" w="2224364">
                <a:moveTo>
                  <a:pt x="0" y="0"/>
                </a:moveTo>
                <a:lnTo>
                  <a:pt x="2224363" y="0"/>
                </a:lnTo>
                <a:lnTo>
                  <a:pt x="2224363" y="4114800"/>
                </a:lnTo>
                <a:lnTo>
                  <a:pt x="0" y="4114800"/>
                </a:lnTo>
                <a:lnTo>
                  <a:pt x="0" y="0"/>
                </a:lnTo>
                <a:close/>
              </a:path>
            </a:pathLst>
          </a:custGeom>
          <a:blipFill>
            <a:blip r:embed="rId12"/>
            <a:stretch>
              <a:fillRect l="0" t="-7945" r="0" b="-12182"/>
            </a:stretch>
          </a:blipFill>
        </p:spPr>
      </p:sp>
      <p:sp>
        <p:nvSpPr>
          <p:cNvPr name="Freeform 9" id="9"/>
          <p:cNvSpPr/>
          <p:nvPr/>
        </p:nvSpPr>
        <p:spPr>
          <a:xfrm flipH="false" flipV="false" rot="0">
            <a:off x="13690049" y="1136201"/>
            <a:ext cx="2334329" cy="4114800"/>
          </a:xfrm>
          <a:custGeom>
            <a:avLst/>
            <a:gdLst/>
            <a:ahLst/>
            <a:cxnLst/>
            <a:rect r="r" b="b" t="t" l="l"/>
            <a:pathLst>
              <a:path h="4114800" w="2334329">
                <a:moveTo>
                  <a:pt x="0" y="0"/>
                </a:moveTo>
                <a:lnTo>
                  <a:pt x="2334329" y="0"/>
                </a:lnTo>
                <a:lnTo>
                  <a:pt x="2334329" y="4114800"/>
                </a:lnTo>
                <a:lnTo>
                  <a:pt x="0" y="4114800"/>
                </a:lnTo>
                <a:lnTo>
                  <a:pt x="0" y="0"/>
                </a:lnTo>
                <a:close/>
              </a:path>
            </a:pathLst>
          </a:custGeom>
          <a:blipFill>
            <a:blip r:embed="rId13"/>
            <a:stretch>
              <a:fillRect l="0" t="-8688" r="0" b="-17377"/>
            </a:stretch>
          </a:blipFill>
        </p:spPr>
      </p:sp>
      <p:sp>
        <p:nvSpPr>
          <p:cNvPr name="Freeform 10" id="10"/>
          <p:cNvSpPr/>
          <p:nvPr/>
        </p:nvSpPr>
        <p:spPr>
          <a:xfrm flipH="false" flipV="false" rot="0">
            <a:off x="11560816" y="5392821"/>
            <a:ext cx="2062558" cy="4114800"/>
          </a:xfrm>
          <a:custGeom>
            <a:avLst/>
            <a:gdLst/>
            <a:ahLst/>
            <a:cxnLst/>
            <a:rect r="r" b="b" t="t" l="l"/>
            <a:pathLst>
              <a:path h="4114800" w="2062558">
                <a:moveTo>
                  <a:pt x="0" y="0"/>
                </a:moveTo>
                <a:lnTo>
                  <a:pt x="2062558" y="0"/>
                </a:lnTo>
                <a:lnTo>
                  <a:pt x="2062558" y="4114800"/>
                </a:lnTo>
                <a:lnTo>
                  <a:pt x="0" y="4114800"/>
                </a:lnTo>
                <a:lnTo>
                  <a:pt x="0" y="0"/>
                </a:lnTo>
                <a:close/>
              </a:path>
            </a:pathLst>
          </a:custGeom>
          <a:blipFill>
            <a:blip r:embed="rId14"/>
            <a:stretch>
              <a:fillRect l="0" t="-11389" r="0" b="0"/>
            </a:stretch>
          </a:blipFill>
        </p:spPr>
      </p:sp>
      <p:sp>
        <p:nvSpPr>
          <p:cNvPr name="Freeform 11" id="11"/>
          <p:cNvSpPr/>
          <p:nvPr/>
        </p:nvSpPr>
        <p:spPr>
          <a:xfrm flipH="false" flipV="false" rot="0">
            <a:off x="9215371" y="1136201"/>
            <a:ext cx="4369903" cy="4114800"/>
          </a:xfrm>
          <a:custGeom>
            <a:avLst/>
            <a:gdLst/>
            <a:ahLst/>
            <a:cxnLst/>
            <a:rect r="r" b="b" t="t" l="l"/>
            <a:pathLst>
              <a:path h="4114800" w="4369903">
                <a:moveTo>
                  <a:pt x="0" y="0"/>
                </a:moveTo>
                <a:lnTo>
                  <a:pt x="4369903" y="0"/>
                </a:lnTo>
                <a:lnTo>
                  <a:pt x="4369903" y="4114800"/>
                </a:lnTo>
                <a:lnTo>
                  <a:pt x="0" y="4114800"/>
                </a:lnTo>
                <a:lnTo>
                  <a:pt x="0" y="0"/>
                </a:lnTo>
                <a:close/>
              </a:path>
            </a:pathLst>
          </a:custGeom>
          <a:blipFill>
            <a:blip r:embed="rId15"/>
            <a:stretch>
              <a:fillRect l="0" t="-46989" r="0" b="0"/>
            </a:stretch>
          </a:blipFill>
        </p:spPr>
      </p:sp>
      <p:sp>
        <p:nvSpPr>
          <p:cNvPr name="Freeform 12" id="12"/>
          <p:cNvSpPr/>
          <p:nvPr/>
        </p:nvSpPr>
        <p:spPr>
          <a:xfrm flipH="false" flipV="false" rot="0">
            <a:off x="5979927" y="1136201"/>
            <a:ext cx="3086100" cy="4114800"/>
          </a:xfrm>
          <a:custGeom>
            <a:avLst/>
            <a:gdLst/>
            <a:ahLst/>
            <a:cxnLst/>
            <a:rect r="r" b="b" t="t" l="l"/>
            <a:pathLst>
              <a:path h="4114800" w="3086100">
                <a:moveTo>
                  <a:pt x="0" y="0"/>
                </a:moveTo>
                <a:lnTo>
                  <a:pt x="3086100" y="0"/>
                </a:lnTo>
                <a:lnTo>
                  <a:pt x="3086100" y="4114800"/>
                </a:lnTo>
                <a:lnTo>
                  <a:pt x="0" y="4114800"/>
                </a:lnTo>
                <a:lnTo>
                  <a:pt x="0" y="0"/>
                </a:lnTo>
                <a:close/>
              </a:path>
            </a:pathLst>
          </a:custGeom>
          <a:blipFill>
            <a:blip r:embed="rId16"/>
            <a:stretch>
              <a:fillRect l="0" t="0" r="0" b="0"/>
            </a:stretch>
          </a:blipFill>
        </p:spPr>
      </p:sp>
      <p:sp>
        <p:nvSpPr>
          <p:cNvPr name="Freeform 13" id="13"/>
          <p:cNvSpPr/>
          <p:nvPr/>
        </p:nvSpPr>
        <p:spPr>
          <a:xfrm flipH="false" flipV="false" rot="0">
            <a:off x="9291048" y="5392821"/>
            <a:ext cx="2145943" cy="4114800"/>
          </a:xfrm>
          <a:custGeom>
            <a:avLst/>
            <a:gdLst/>
            <a:ahLst/>
            <a:cxnLst/>
            <a:rect r="r" b="b" t="t" l="l"/>
            <a:pathLst>
              <a:path h="4114800" w="2145943">
                <a:moveTo>
                  <a:pt x="0" y="0"/>
                </a:moveTo>
                <a:lnTo>
                  <a:pt x="2145943" y="0"/>
                </a:lnTo>
                <a:lnTo>
                  <a:pt x="2145943" y="4114800"/>
                </a:lnTo>
                <a:lnTo>
                  <a:pt x="0" y="4114800"/>
                </a:lnTo>
                <a:lnTo>
                  <a:pt x="0" y="0"/>
                </a:lnTo>
                <a:close/>
              </a:path>
            </a:pathLst>
          </a:custGeom>
          <a:blipFill>
            <a:blip r:embed="rId17"/>
            <a:stretch>
              <a:fillRect l="0" t="0" r="0" b="-15892"/>
            </a:stretch>
          </a:blipFill>
        </p:spPr>
      </p:sp>
      <p:sp>
        <p:nvSpPr>
          <p:cNvPr name="Freeform 14" id="14"/>
          <p:cNvSpPr/>
          <p:nvPr/>
        </p:nvSpPr>
        <p:spPr>
          <a:xfrm flipH="false" flipV="false" rot="0">
            <a:off x="5967439" y="5392821"/>
            <a:ext cx="3174171" cy="4114800"/>
          </a:xfrm>
          <a:custGeom>
            <a:avLst/>
            <a:gdLst/>
            <a:ahLst/>
            <a:cxnLst/>
            <a:rect r="r" b="b" t="t" l="l"/>
            <a:pathLst>
              <a:path h="4114800" w="3174171">
                <a:moveTo>
                  <a:pt x="0" y="0"/>
                </a:moveTo>
                <a:lnTo>
                  <a:pt x="3174172" y="0"/>
                </a:lnTo>
                <a:lnTo>
                  <a:pt x="3174172" y="4114800"/>
                </a:lnTo>
                <a:lnTo>
                  <a:pt x="0" y="4114800"/>
                </a:lnTo>
                <a:lnTo>
                  <a:pt x="0" y="0"/>
                </a:lnTo>
                <a:close/>
              </a:path>
            </a:pathLst>
          </a:custGeom>
          <a:blipFill>
            <a:blip r:embed="rId18"/>
            <a:stretch>
              <a:fillRect l="0" t="0" r="0" b="-2853"/>
            </a:stretch>
          </a:blipFill>
        </p:spPr>
      </p:sp>
      <p:sp>
        <p:nvSpPr>
          <p:cNvPr name="TextBox 15" id="15"/>
          <p:cNvSpPr txBox="true"/>
          <p:nvPr/>
        </p:nvSpPr>
        <p:spPr>
          <a:xfrm rot="0">
            <a:off x="7765225" y="-85725"/>
            <a:ext cx="11150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Aluminum and Glass Systems</a:t>
            </a:r>
          </a:p>
        </p:txBody>
      </p:sp>
      <p:sp>
        <p:nvSpPr>
          <p:cNvPr name="TextBox 16" id="16"/>
          <p:cNvSpPr txBox="true"/>
          <p:nvPr/>
        </p:nvSpPr>
        <p:spPr>
          <a:xfrm rot="0">
            <a:off x="15807559" y="737206"/>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
        <p:nvSpPr>
          <p:cNvPr name="TextBox 17" id="17"/>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9" tooltip="https://www.iduvan.com/en/"/>
              </a:rPr>
              <a:t>www.iduvan.com</a:t>
            </a:r>
          </a:p>
        </p:txBody>
      </p:sp>
    </p:spTree>
  </p:cSld>
  <p:clrMapOvr>
    <a:masterClrMapping/>
  </p:clrMapOvr>
  <p:transition spd="fast">
    <p:wipe dir="l"/>
  </p:transition>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2688" y="1032692"/>
            <a:ext cx="3854164" cy="8541083"/>
          </a:xfrm>
          <a:custGeom>
            <a:avLst/>
            <a:gdLst/>
            <a:ahLst/>
            <a:cxnLst/>
            <a:rect r="r" b="b" t="t" l="l"/>
            <a:pathLst>
              <a:path h="8541083" w="3854164">
                <a:moveTo>
                  <a:pt x="0" y="0"/>
                </a:moveTo>
                <a:lnTo>
                  <a:pt x="3854163" y="0"/>
                </a:lnTo>
                <a:lnTo>
                  <a:pt x="3854163" y="8541083"/>
                </a:lnTo>
                <a:lnTo>
                  <a:pt x="0" y="8541083"/>
                </a:lnTo>
                <a:lnTo>
                  <a:pt x="0" y="0"/>
                </a:lnTo>
                <a:close/>
              </a:path>
            </a:pathLst>
          </a:custGeom>
          <a:blipFill>
            <a:blip r:embed="rId5"/>
            <a:stretch>
              <a:fillRect l="0" t="0" r="0" b="0"/>
            </a:stretch>
          </a:blipFill>
        </p:spPr>
      </p:sp>
      <p:sp>
        <p:nvSpPr>
          <p:cNvPr name="Freeform 4" id="4"/>
          <p:cNvSpPr/>
          <p:nvPr/>
        </p:nvSpPr>
        <p:spPr>
          <a:xfrm flipH="false" flipV="false" rot="0">
            <a:off x="4124956" y="5258320"/>
            <a:ext cx="4082226" cy="4249300"/>
          </a:xfrm>
          <a:custGeom>
            <a:avLst/>
            <a:gdLst/>
            <a:ahLst/>
            <a:cxnLst/>
            <a:rect r="r" b="b" t="t" l="l"/>
            <a:pathLst>
              <a:path h="4249300" w="4082226">
                <a:moveTo>
                  <a:pt x="0" y="0"/>
                </a:moveTo>
                <a:lnTo>
                  <a:pt x="4082226" y="0"/>
                </a:lnTo>
                <a:lnTo>
                  <a:pt x="4082226" y="4249301"/>
                </a:lnTo>
                <a:lnTo>
                  <a:pt x="0" y="4249301"/>
                </a:lnTo>
                <a:lnTo>
                  <a:pt x="0" y="0"/>
                </a:lnTo>
                <a:close/>
              </a:path>
            </a:pathLst>
          </a:custGeom>
          <a:blipFill>
            <a:blip r:embed="rId6"/>
            <a:stretch>
              <a:fillRect l="0" t="-28616" r="0" b="-42171"/>
            </a:stretch>
          </a:blipFill>
        </p:spPr>
      </p:sp>
      <p:sp>
        <p:nvSpPr>
          <p:cNvPr name="Freeform 5" id="5">
            <a:hlinkClick r:id="rId8"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7"/>
            <a:stretch>
              <a:fillRect l="0" t="0" r="0" b="0"/>
            </a:stretch>
          </a:blipFill>
        </p:spPr>
      </p:sp>
      <p:sp>
        <p:nvSpPr>
          <p:cNvPr name="Freeform 6" id="6"/>
          <p:cNvSpPr/>
          <p:nvPr/>
        </p:nvSpPr>
        <p:spPr>
          <a:xfrm flipH="false" flipV="false" rot="0">
            <a:off x="14590259" y="5303234"/>
            <a:ext cx="3691227" cy="4235941"/>
          </a:xfrm>
          <a:custGeom>
            <a:avLst/>
            <a:gdLst/>
            <a:ahLst/>
            <a:cxnLst/>
            <a:rect r="r" b="b" t="t" l="l"/>
            <a:pathLst>
              <a:path h="4235941" w="3691227">
                <a:moveTo>
                  <a:pt x="0" y="0"/>
                </a:moveTo>
                <a:lnTo>
                  <a:pt x="3691227" y="0"/>
                </a:lnTo>
                <a:lnTo>
                  <a:pt x="3691227" y="4235940"/>
                </a:lnTo>
                <a:lnTo>
                  <a:pt x="0" y="4235940"/>
                </a:lnTo>
                <a:lnTo>
                  <a:pt x="0" y="0"/>
                </a:lnTo>
                <a:close/>
              </a:path>
            </a:pathLst>
          </a:custGeom>
          <a:blipFill>
            <a:blip r:embed="rId9"/>
            <a:stretch>
              <a:fillRect l="0" t="-41955" r="0" b="-52230"/>
            </a:stretch>
          </a:blipFill>
        </p:spPr>
      </p:sp>
      <p:sp>
        <p:nvSpPr>
          <p:cNvPr name="Freeform 7" id="7">
            <a:hlinkClick r:id="rId11"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0"/>
            <a:stretch>
              <a:fillRect l="0" t="0" r="0" b="0"/>
            </a:stretch>
          </a:blipFill>
        </p:spPr>
      </p:sp>
      <p:sp>
        <p:nvSpPr>
          <p:cNvPr name="Freeform 8" id="8"/>
          <p:cNvSpPr/>
          <p:nvPr/>
        </p:nvSpPr>
        <p:spPr>
          <a:xfrm flipH="false" flipV="false" rot="0">
            <a:off x="4124956" y="1028700"/>
            <a:ext cx="5486400" cy="4114800"/>
          </a:xfrm>
          <a:custGeom>
            <a:avLst/>
            <a:gdLst/>
            <a:ahLst/>
            <a:cxnLst/>
            <a:rect r="r" b="b" t="t" l="l"/>
            <a:pathLst>
              <a:path h="4114800" w="5486400">
                <a:moveTo>
                  <a:pt x="0" y="0"/>
                </a:moveTo>
                <a:lnTo>
                  <a:pt x="5486400" y="0"/>
                </a:lnTo>
                <a:lnTo>
                  <a:pt x="5486400" y="4114800"/>
                </a:lnTo>
                <a:lnTo>
                  <a:pt x="0" y="4114800"/>
                </a:lnTo>
                <a:lnTo>
                  <a:pt x="0" y="0"/>
                </a:lnTo>
                <a:close/>
              </a:path>
            </a:pathLst>
          </a:custGeom>
          <a:blipFill>
            <a:blip r:embed="rId12"/>
            <a:stretch>
              <a:fillRect l="0" t="0" r="0" b="0"/>
            </a:stretch>
          </a:blipFill>
        </p:spPr>
      </p:sp>
      <p:sp>
        <p:nvSpPr>
          <p:cNvPr name="Freeform 9" id="9"/>
          <p:cNvSpPr/>
          <p:nvPr/>
        </p:nvSpPr>
        <p:spPr>
          <a:xfrm flipH="false" flipV="false" rot="0">
            <a:off x="8331007" y="5273524"/>
            <a:ext cx="6035527" cy="4234097"/>
          </a:xfrm>
          <a:custGeom>
            <a:avLst/>
            <a:gdLst/>
            <a:ahLst/>
            <a:cxnLst/>
            <a:rect r="r" b="b" t="t" l="l"/>
            <a:pathLst>
              <a:path h="4234097" w="6035527">
                <a:moveTo>
                  <a:pt x="0" y="0"/>
                </a:moveTo>
                <a:lnTo>
                  <a:pt x="6035528" y="0"/>
                </a:lnTo>
                <a:lnTo>
                  <a:pt x="6035528" y="4234097"/>
                </a:lnTo>
                <a:lnTo>
                  <a:pt x="0" y="4234097"/>
                </a:lnTo>
                <a:lnTo>
                  <a:pt x="0" y="0"/>
                </a:lnTo>
                <a:close/>
              </a:path>
            </a:pathLst>
          </a:custGeom>
          <a:blipFill>
            <a:blip r:embed="rId13"/>
            <a:stretch>
              <a:fillRect l="0" t="0" r="-18152" b="0"/>
            </a:stretch>
          </a:blipFill>
        </p:spPr>
      </p:sp>
      <p:sp>
        <p:nvSpPr>
          <p:cNvPr name="Freeform 10" id="10"/>
          <p:cNvSpPr/>
          <p:nvPr/>
        </p:nvSpPr>
        <p:spPr>
          <a:xfrm flipH="false" flipV="false" rot="0">
            <a:off x="9754231" y="1028700"/>
            <a:ext cx="3729037" cy="4114800"/>
          </a:xfrm>
          <a:custGeom>
            <a:avLst/>
            <a:gdLst/>
            <a:ahLst/>
            <a:cxnLst/>
            <a:rect r="r" b="b" t="t" l="l"/>
            <a:pathLst>
              <a:path h="4114800" w="3729037">
                <a:moveTo>
                  <a:pt x="0" y="0"/>
                </a:moveTo>
                <a:lnTo>
                  <a:pt x="3729037" y="0"/>
                </a:lnTo>
                <a:lnTo>
                  <a:pt x="3729037" y="4114800"/>
                </a:lnTo>
                <a:lnTo>
                  <a:pt x="0" y="4114800"/>
                </a:lnTo>
                <a:lnTo>
                  <a:pt x="0" y="0"/>
                </a:lnTo>
                <a:close/>
              </a:path>
            </a:pathLst>
          </a:custGeom>
          <a:blipFill>
            <a:blip r:embed="rId14"/>
            <a:stretch>
              <a:fillRect l="0" t="0" r="0" b="0"/>
            </a:stretch>
          </a:blipFill>
        </p:spPr>
      </p:sp>
      <p:sp>
        <p:nvSpPr>
          <p:cNvPr name="Freeform 11" id="11"/>
          <p:cNvSpPr/>
          <p:nvPr/>
        </p:nvSpPr>
        <p:spPr>
          <a:xfrm flipH="false" flipV="false" rot="0">
            <a:off x="13626143" y="1032692"/>
            <a:ext cx="4655343" cy="4110808"/>
          </a:xfrm>
          <a:custGeom>
            <a:avLst/>
            <a:gdLst/>
            <a:ahLst/>
            <a:cxnLst/>
            <a:rect r="r" b="b" t="t" l="l"/>
            <a:pathLst>
              <a:path h="4110808" w="4655343">
                <a:moveTo>
                  <a:pt x="0" y="0"/>
                </a:moveTo>
                <a:lnTo>
                  <a:pt x="4655343" y="0"/>
                </a:lnTo>
                <a:lnTo>
                  <a:pt x="4655343" y="4110808"/>
                </a:lnTo>
                <a:lnTo>
                  <a:pt x="0" y="4110808"/>
                </a:lnTo>
                <a:lnTo>
                  <a:pt x="0" y="0"/>
                </a:lnTo>
                <a:close/>
              </a:path>
            </a:pathLst>
          </a:custGeom>
          <a:blipFill>
            <a:blip r:embed="rId15"/>
            <a:stretch>
              <a:fillRect l="-44202" t="0" r="-52026" b="0"/>
            </a:stretch>
          </a:blipFill>
        </p:spPr>
      </p:sp>
      <p:sp>
        <p:nvSpPr>
          <p:cNvPr name="TextBox 12" id="12"/>
          <p:cNvSpPr txBox="true"/>
          <p:nvPr/>
        </p:nvSpPr>
        <p:spPr>
          <a:xfrm rot="0">
            <a:off x="7765225" y="-85725"/>
            <a:ext cx="11150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Aluminum and Glass Systems</a:t>
            </a:r>
          </a:p>
        </p:txBody>
      </p:sp>
      <p:sp>
        <p:nvSpPr>
          <p:cNvPr name="TextBox 13" id="13"/>
          <p:cNvSpPr txBox="true"/>
          <p:nvPr/>
        </p:nvSpPr>
        <p:spPr>
          <a:xfrm rot="0">
            <a:off x="15807559" y="737206"/>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
        <p:nvSpPr>
          <p:cNvPr name="TextBox 14" id="14"/>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6" tooltip="https://www.iduvan.com/en/"/>
              </a:rPr>
              <a:t>www.iduvan.com</a:t>
            </a:r>
          </a:p>
        </p:txBody>
      </p:sp>
    </p:spTree>
  </p:cSld>
  <p:clrMapOvr>
    <a:masterClrMapping/>
  </p:clrMapOvr>
  <p:transition spd="fast">
    <p:wipe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690112" y="476229"/>
            <a:ext cx="2251029" cy="2251029"/>
          </a:xfrm>
          <a:custGeom>
            <a:avLst/>
            <a:gdLst/>
            <a:ahLst/>
            <a:cxnLst/>
            <a:rect r="r" b="b" t="t" l="l"/>
            <a:pathLst>
              <a:path h="2251029" w="2251029">
                <a:moveTo>
                  <a:pt x="0" y="0"/>
                </a:moveTo>
                <a:lnTo>
                  <a:pt x="2251029" y="0"/>
                </a:lnTo>
                <a:lnTo>
                  <a:pt x="2251029" y="2251029"/>
                </a:lnTo>
                <a:lnTo>
                  <a:pt x="0" y="2251029"/>
                </a:lnTo>
                <a:lnTo>
                  <a:pt x="0" y="0"/>
                </a:lnTo>
                <a:close/>
              </a:path>
            </a:pathLst>
          </a:custGeom>
          <a:blipFill>
            <a:blip r:embed="rId2"/>
            <a:stretch>
              <a:fillRect l="0" t="0" r="0" b="0"/>
            </a:stretch>
          </a:blipFill>
        </p:spPr>
      </p:sp>
      <p:sp>
        <p:nvSpPr>
          <p:cNvPr name="Freeform 3" id="3"/>
          <p:cNvSpPr/>
          <p:nvPr/>
        </p:nvSpPr>
        <p:spPr>
          <a:xfrm flipH="false" flipV="false" rot="0">
            <a:off x="9728759" y="3051704"/>
            <a:ext cx="2889983" cy="1895579"/>
          </a:xfrm>
          <a:custGeom>
            <a:avLst/>
            <a:gdLst/>
            <a:ahLst/>
            <a:cxnLst/>
            <a:rect r="r" b="b" t="t" l="l"/>
            <a:pathLst>
              <a:path h="1895579" w="2889983">
                <a:moveTo>
                  <a:pt x="0" y="0"/>
                </a:moveTo>
                <a:lnTo>
                  <a:pt x="2889983" y="0"/>
                </a:lnTo>
                <a:lnTo>
                  <a:pt x="2889983" y="1895579"/>
                </a:lnTo>
                <a:lnTo>
                  <a:pt x="0" y="1895579"/>
                </a:lnTo>
                <a:lnTo>
                  <a:pt x="0" y="0"/>
                </a:lnTo>
                <a:close/>
              </a:path>
            </a:pathLst>
          </a:custGeom>
          <a:blipFill>
            <a:blip r:embed="rId3"/>
            <a:stretch>
              <a:fillRect l="-20275" t="-10142" r="-23796" b="-10142"/>
            </a:stretch>
          </a:blipFill>
        </p:spPr>
      </p:sp>
      <p:sp>
        <p:nvSpPr>
          <p:cNvPr name="Freeform 4" id="4"/>
          <p:cNvSpPr/>
          <p:nvPr/>
        </p:nvSpPr>
        <p:spPr>
          <a:xfrm flipH="false" flipV="false" rot="0">
            <a:off x="13015953" y="3350320"/>
            <a:ext cx="1616128" cy="2873116"/>
          </a:xfrm>
          <a:custGeom>
            <a:avLst/>
            <a:gdLst/>
            <a:ahLst/>
            <a:cxnLst/>
            <a:rect r="r" b="b" t="t" l="l"/>
            <a:pathLst>
              <a:path h="2873116" w="1616128">
                <a:moveTo>
                  <a:pt x="0" y="0"/>
                </a:moveTo>
                <a:lnTo>
                  <a:pt x="1616128" y="0"/>
                </a:lnTo>
                <a:lnTo>
                  <a:pt x="1616128" y="2873116"/>
                </a:lnTo>
                <a:lnTo>
                  <a:pt x="0" y="2873116"/>
                </a:lnTo>
                <a:lnTo>
                  <a:pt x="0" y="0"/>
                </a:lnTo>
                <a:close/>
              </a:path>
            </a:pathLst>
          </a:custGeom>
          <a:blipFill>
            <a:blip r:embed="rId4"/>
            <a:stretch>
              <a:fillRect l="0" t="0" r="0" b="0"/>
            </a:stretch>
          </a:blipFill>
        </p:spPr>
      </p:sp>
      <p:sp>
        <p:nvSpPr>
          <p:cNvPr name="Freeform 5" id="5"/>
          <p:cNvSpPr/>
          <p:nvPr/>
        </p:nvSpPr>
        <p:spPr>
          <a:xfrm flipH="false" flipV="false" rot="0">
            <a:off x="12485501" y="473038"/>
            <a:ext cx="2909336" cy="2254220"/>
          </a:xfrm>
          <a:custGeom>
            <a:avLst/>
            <a:gdLst/>
            <a:ahLst/>
            <a:cxnLst/>
            <a:rect r="r" b="b" t="t" l="l"/>
            <a:pathLst>
              <a:path h="2254220" w="2909336">
                <a:moveTo>
                  <a:pt x="0" y="0"/>
                </a:moveTo>
                <a:lnTo>
                  <a:pt x="2909336" y="0"/>
                </a:lnTo>
                <a:lnTo>
                  <a:pt x="2909336" y="2254220"/>
                </a:lnTo>
                <a:lnTo>
                  <a:pt x="0" y="2254220"/>
                </a:lnTo>
                <a:lnTo>
                  <a:pt x="0" y="0"/>
                </a:lnTo>
                <a:close/>
              </a:path>
            </a:pathLst>
          </a:custGeom>
          <a:blipFill>
            <a:blip r:embed="rId5"/>
            <a:stretch>
              <a:fillRect l="0" t="0" r="0" b="0"/>
            </a:stretch>
          </a:blipFill>
        </p:spPr>
      </p:sp>
      <p:sp>
        <p:nvSpPr>
          <p:cNvPr name="Freeform 6" id="6"/>
          <p:cNvSpPr/>
          <p:nvPr/>
        </p:nvSpPr>
        <p:spPr>
          <a:xfrm flipH="false" flipV="false" rot="0">
            <a:off x="9545448" y="476229"/>
            <a:ext cx="2765273" cy="2073955"/>
          </a:xfrm>
          <a:custGeom>
            <a:avLst/>
            <a:gdLst/>
            <a:ahLst/>
            <a:cxnLst/>
            <a:rect r="r" b="b" t="t" l="l"/>
            <a:pathLst>
              <a:path h="2073955" w="2765273">
                <a:moveTo>
                  <a:pt x="0" y="0"/>
                </a:moveTo>
                <a:lnTo>
                  <a:pt x="2765274" y="0"/>
                </a:lnTo>
                <a:lnTo>
                  <a:pt x="2765274" y="2073955"/>
                </a:lnTo>
                <a:lnTo>
                  <a:pt x="0" y="2073955"/>
                </a:lnTo>
                <a:lnTo>
                  <a:pt x="0" y="0"/>
                </a:lnTo>
                <a:close/>
              </a:path>
            </a:pathLst>
          </a:custGeom>
          <a:blipFill>
            <a:blip r:embed="rId6"/>
            <a:stretch>
              <a:fillRect l="0" t="0" r="0" b="0"/>
            </a:stretch>
          </a:blipFill>
        </p:spPr>
      </p:sp>
      <p:sp>
        <p:nvSpPr>
          <p:cNvPr name="Freeform 7" id="7"/>
          <p:cNvSpPr/>
          <p:nvPr/>
        </p:nvSpPr>
        <p:spPr>
          <a:xfrm flipH="false" flipV="false" rot="0">
            <a:off x="14892855" y="3134168"/>
            <a:ext cx="3067336" cy="3305420"/>
          </a:xfrm>
          <a:custGeom>
            <a:avLst/>
            <a:gdLst/>
            <a:ahLst/>
            <a:cxnLst/>
            <a:rect r="r" b="b" t="t" l="l"/>
            <a:pathLst>
              <a:path h="3305420" w="3067336">
                <a:moveTo>
                  <a:pt x="0" y="0"/>
                </a:moveTo>
                <a:lnTo>
                  <a:pt x="3067336" y="0"/>
                </a:lnTo>
                <a:lnTo>
                  <a:pt x="3067336" y="3305420"/>
                </a:lnTo>
                <a:lnTo>
                  <a:pt x="0" y="3305420"/>
                </a:lnTo>
                <a:lnTo>
                  <a:pt x="0" y="0"/>
                </a:lnTo>
                <a:close/>
              </a:path>
            </a:pathLst>
          </a:custGeom>
          <a:blipFill>
            <a:blip r:embed="rId7"/>
            <a:stretch>
              <a:fillRect l="0" t="-11864" r="0" b="-11864"/>
            </a:stretch>
          </a:blipFill>
          <a:ln cap="rnd">
            <a:noFill/>
            <a:prstDash val="solid"/>
            <a:round/>
          </a:ln>
        </p:spPr>
      </p:sp>
      <p:sp>
        <p:nvSpPr>
          <p:cNvPr name="Freeform 8" id="8"/>
          <p:cNvSpPr/>
          <p:nvPr/>
        </p:nvSpPr>
        <p:spPr>
          <a:xfrm flipH="false" flipV="false" rot="0">
            <a:off x="9734637" y="5104467"/>
            <a:ext cx="3086655" cy="1806301"/>
          </a:xfrm>
          <a:custGeom>
            <a:avLst/>
            <a:gdLst/>
            <a:ahLst/>
            <a:cxnLst/>
            <a:rect r="r" b="b" t="t" l="l"/>
            <a:pathLst>
              <a:path h="1806301" w="3086655">
                <a:moveTo>
                  <a:pt x="0" y="0"/>
                </a:moveTo>
                <a:lnTo>
                  <a:pt x="3086654" y="0"/>
                </a:lnTo>
                <a:lnTo>
                  <a:pt x="3086654" y="1806301"/>
                </a:lnTo>
                <a:lnTo>
                  <a:pt x="0" y="1806301"/>
                </a:lnTo>
                <a:lnTo>
                  <a:pt x="0" y="0"/>
                </a:lnTo>
                <a:close/>
              </a:path>
            </a:pathLst>
          </a:custGeom>
          <a:blipFill>
            <a:blip r:embed="rId8"/>
            <a:stretch>
              <a:fillRect l="0" t="-13850" r="0" b="0"/>
            </a:stretch>
          </a:blipFill>
        </p:spPr>
      </p:sp>
      <p:sp>
        <p:nvSpPr>
          <p:cNvPr name="Freeform 9" id="9"/>
          <p:cNvSpPr/>
          <p:nvPr/>
        </p:nvSpPr>
        <p:spPr>
          <a:xfrm flipH="false" flipV="false" rot="0">
            <a:off x="1028700" y="8051389"/>
            <a:ext cx="2947591" cy="1922364"/>
          </a:xfrm>
          <a:custGeom>
            <a:avLst/>
            <a:gdLst/>
            <a:ahLst/>
            <a:cxnLst/>
            <a:rect r="r" b="b" t="t" l="l"/>
            <a:pathLst>
              <a:path h="1922364" w="2947591">
                <a:moveTo>
                  <a:pt x="0" y="0"/>
                </a:moveTo>
                <a:lnTo>
                  <a:pt x="2947591" y="0"/>
                </a:lnTo>
                <a:lnTo>
                  <a:pt x="2947591" y="1922364"/>
                </a:lnTo>
                <a:lnTo>
                  <a:pt x="0" y="1922364"/>
                </a:lnTo>
                <a:lnTo>
                  <a:pt x="0" y="0"/>
                </a:lnTo>
                <a:close/>
              </a:path>
            </a:pathLst>
          </a:custGeom>
          <a:blipFill>
            <a:blip r:embed="rId9"/>
            <a:stretch>
              <a:fillRect l="-9112" t="0" r="-9112" b="0"/>
            </a:stretch>
          </a:blipFill>
        </p:spPr>
      </p:sp>
      <p:sp>
        <p:nvSpPr>
          <p:cNvPr name="Freeform 10" id="10"/>
          <p:cNvSpPr/>
          <p:nvPr/>
        </p:nvSpPr>
        <p:spPr>
          <a:xfrm flipH="false" flipV="false" rot="0">
            <a:off x="4380666" y="8051389"/>
            <a:ext cx="3240334" cy="1917487"/>
          </a:xfrm>
          <a:custGeom>
            <a:avLst/>
            <a:gdLst/>
            <a:ahLst/>
            <a:cxnLst/>
            <a:rect r="r" b="b" t="t" l="l"/>
            <a:pathLst>
              <a:path h="1917487" w="3240334">
                <a:moveTo>
                  <a:pt x="0" y="0"/>
                </a:moveTo>
                <a:lnTo>
                  <a:pt x="3240334" y="0"/>
                </a:lnTo>
                <a:lnTo>
                  <a:pt x="3240334" y="1917487"/>
                </a:lnTo>
                <a:lnTo>
                  <a:pt x="0" y="1917487"/>
                </a:lnTo>
                <a:lnTo>
                  <a:pt x="0" y="0"/>
                </a:lnTo>
                <a:close/>
              </a:path>
            </a:pathLst>
          </a:custGeom>
          <a:blipFill>
            <a:blip r:embed="rId10"/>
            <a:stretch>
              <a:fillRect l="0" t="-26741" r="0" b="0"/>
            </a:stretch>
          </a:blipFill>
        </p:spPr>
      </p:sp>
      <p:sp>
        <p:nvSpPr>
          <p:cNvPr name="Freeform 11" id="11"/>
          <p:cNvSpPr/>
          <p:nvPr/>
        </p:nvSpPr>
        <p:spPr>
          <a:xfrm flipH="false" flipV="false" rot="0">
            <a:off x="13011791" y="6730436"/>
            <a:ext cx="2325896" cy="3127255"/>
          </a:xfrm>
          <a:custGeom>
            <a:avLst/>
            <a:gdLst/>
            <a:ahLst/>
            <a:cxnLst/>
            <a:rect r="r" b="b" t="t" l="l"/>
            <a:pathLst>
              <a:path h="3127255" w="2325896">
                <a:moveTo>
                  <a:pt x="0" y="0"/>
                </a:moveTo>
                <a:lnTo>
                  <a:pt x="2325896" y="0"/>
                </a:lnTo>
                <a:lnTo>
                  <a:pt x="2325896" y="3127254"/>
                </a:lnTo>
                <a:lnTo>
                  <a:pt x="0" y="3127254"/>
                </a:lnTo>
                <a:lnTo>
                  <a:pt x="0" y="0"/>
                </a:lnTo>
                <a:close/>
              </a:path>
            </a:pathLst>
          </a:custGeom>
          <a:blipFill>
            <a:blip r:embed="rId11"/>
            <a:stretch>
              <a:fillRect l="0" t="0" r="0" b="0"/>
            </a:stretch>
          </a:blipFill>
        </p:spPr>
      </p:sp>
      <p:sp>
        <p:nvSpPr>
          <p:cNvPr name="Freeform 12" id="12"/>
          <p:cNvSpPr/>
          <p:nvPr/>
        </p:nvSpPr>
        <p:spPr>
          <a:xfrm flipH="false" flipV="false" rot="0">
            <a:off x="10544568" y="7067951"/>
            <a:ext cx="2172510" cy="2789739"/>
          </a:xfrm>
          <a:custGeom>
            <a:avLst/>
            <a:gdLst/>
            <a:ahLst/>
            <a:cxnLst/>
            <a:rect r="r" b="b" t="t" l="l"/>
            <a:pathLst>
              <a:path h="2789739" w="2172510">
                <a:moveTo>
                  <a:pt x="0" y="0"/>
                </a:moveTo>
                <a:lnTo>
                  <a:pt x="2172510" y="0"/>
                </a:lnTo>
                <a:lnTo>
                  <a:pt x="2172510" y="2789739"/>
                </a:lnTo>
                <a:lnTo>
                  <a:pt x="0" y="2789739"/>
                </a:lnTo>
                <a:lnTo>
                  <a:pt x="0" y="0"/>
                </a:lnTo>
                <a:close/>
              </a:path>
            </a:pathLst>
          </a:custGeom>
          <a:blipFill>
            <a:blip r:embed="rId12"/>
            <a:stretch>
              <a:fillRect l="0" t="0" r="0" b="0"/>
            </a:stretch>
          </a:blipFill>
        </p:spPr>
      </p:sp>
      <p:sp>
        <p:nvSpPr>
          <p:cNvPr name="Freeform 13" id="13"/>
          <p:cNvSpPr/>
          <p:nvPr/>
        </p:nvSpPr>
        <p:spPr>
          <a:xfrm flipH="false" flipV="false" rot="0">
            <a:off x="7866744" y="7067951"/>
            <a:ext cx="2122094" cy="2884839"/>
          </a:xfrm>
          <a:custGeom>
            <a:avLst/>
            <a:gdLst/>
            <a:ahLst/>
            <a:cxnLst/>
            <a:rect r="r" b="b" t="t" l="l"/>
            <a:pathLst>
              <a:path h="2884839" w="2122094">
                <a:moveTo>
                  <a:pt x="0" y="0"/>
                </a:moveTo>
                <a:lnTo>
                  <a:pt x="2122094" y="0"/>
                </a:lnTo>
                <a:lnTo>
                  <a:pt x="2122094" y="2884839"/>
                </a:lnTo>
                <a:lnTo>
                  <a:pt x="0" y="2884839"/>
                </a:lnTo>
                <a:lnTo>
                  <a:pt x="0" y="0"/>
                </a:lnTo>
                <a:close/>
              </a:path>
            </a:pathLst>
          </a:custGeom>
          <a:blipFill>
            <a:blip r:embed="rId13"/>
            <a:stretch>
              <a:fillRect l="0" t="0" r="0" b="0"/>
            </a:stretch>
          </a:blipFill>
        </p:spPr>
      </p:sp>
      <p:sp>
        <p:nvSpPr>
          <p:cNvPr name="Freeform 14" id="14"/>
          <p:cNvSpPr/>
          <p:nvPr/>
        </p:nvSpPr>
        <p:spPr>
          <a:xfrm flipH="false" flipV="false" rot="0">
            <a:off x="15528078" y="6562946"/>
            <a:ext cx="2268560" cy="3294745"/>
          </a:xfrm>
          <a:custGeom>
            <a:avLst/>
            <a:gdLst/>
            <a:ahLst/>
            <a:cxnLst/>
            <a:rect r="r" b="b" t="t" l="l"/>
            <a:pathLst>
              <a:path h="3294745" w="2268560">
                <a:moveTo>
                  <a:pt x="0" y="0"/>
                </a:moveTo>
                <a:lnTo>
                  <a:pt x="2268560" y="0"/>
                </a:lnTo>
                <a:lnTo>
                  <a:pt x="2268560" y="3294744"/>
                </a:lnTo>
                <a:lnTo>
                  <a:pt x="0" y="3294744"/>
                </a:lnTo>
                <a:lnTo>
                  <a:pt x="0" y="0"/>
                </a:lnTo>
                <a:close/>
              </a:path>
            </a:pathLst>
          </a:custGeom>
          <a:blipFill>
            <a:blip r:embed="rId14"/>
            <a:stretch>
              <a:fillRect l="-13624" t="0" r="-7813" b="0"/>
            </a:stretch>
          </a:blipFill>
        </p:spPr>
      </p:sp>
      <p:sp>
        <p:nvSpPr>
          <p:cNvPr name="TextBox 15" id="15"/>
          <p:cNvSpPr txBox="true"/>
          <p:nvPr/>
        </p:nvSpPr>
        <p:spPr>
          <a:xfrm rot="0">
            <a:off x="1249509" y="550135"/>
            <a:ext cx="4817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Our Brief</a:t>
            </a:r>
          </a:p>
        </p:txBody>
      </p:sp>
      <p:sp>
        <p:nvSpPr>
          <p:cNvPr name="TextBox 16" id="16"/>
          <p:cNvSpPr txBox="true"/>
          <p:nvPr/>
        </p:nvSpPr>
        <p:spPr>
          <a:xfrm rot="0">
            <a:off x="1028700" y="1790797"/>
            <a:ext cx="8115300" cy="52539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As iDuvan and MT Architecture and Design, we aim to supply the products your buildings need at the most competitive prices and under the most favorable conditions.</a:t>
            </a:r>
          </a:p>
          <a:p>
            <a:pPr algn="just">
              <a:lnSpc>
                <a:spcPts val="2789"/>
              </a:lnSpc>
            </a:pPr>
            <a:r>
              <a:rPr lang="en-US" sz="1799">
                <a:solidFill>
                  <a:srgbClr val="6D6D6D"/>
                </a:solidFill>
                <a:latin typeface="Canva Sans"/>
                <a:ea typeface="Canva Sans"/>
                <a:cs typeface="Canva Sans"/>
                <a:sym typeface="Canva Sans"/>
              </a:rPr>
              <a:t>Prioritizing our reliability, we are committed to delivering the products you request under the conditions you specify, thanks to our years of experience.</a:t>
            </a:r>
          </a:p>
          <a:p>
            <a:pPr algn="just">
              <a:lnSpc>
                <a:spcPts val="2789"/>
              </a:lnSpc>
            </a:pPr>
            <a:r>
              <a:rPr lang="en-US" sz="1799">
                <a:solidFill>
                  <a:srgbClr val="6D6D6D"/>
                </a:solidFill>
                <a:latin typeface="Canva Sans"/>
                <a:ea typeface="Canva Sans"/>
                <a:cs typeface="Canva Sans"/>
                <a:sym typeface="Canva Sans"/>
              </a:rPr>
              <a:t>In all our projects, we focus on clean lines, quality workmanship, and sustainable materials to create beautiful and practical pieces. Every design reflects our commitment to durability, comfort, and aesthetic harmony.</a:t>
            </a:r>
          </a:p>
          <a:p>
            <a:pPr algn="just">
              <a:lnSpc>
                <a:spcPts val="2789"/>
              </a:lnSpc>
            </a:pPr>
            <a:r>
              <a:rPr lang="en-US" sz="1799">
                <a:solidFill>
                  <a:srgbClr val="6D6D6D"/>
                </a:solidFill>
                <a:latin typeface="Canva Sans"/>
                <a:ea typeface="Canva Sans"/>
                <a:cs typeface="Canva Sans"/>
                <a:sym typeface="Canva Sans"/>
              </a:rPr>
              <a:t>This summary encapsulates our vision and guides our creative process. We design and supply products for a modern, style-conscious clientele seeking products that seamlessly integrate into residential, commercial, or hotel spaces. Each piece will be consistent with your brand identity, offering a coherent and purposeful collection.</a:t>
            </a:r>
          </a:p>
        </p:txBody>
      </p:sp>
    </p:spTree>
  </p:cSld>
  <p:clrMapOvr>
    <a:masterClrMapping/>
  </p:clrMapOvr>
  <p:transition spd="fast">
    <p:wipe dir="l"/>
  </p:transition>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85453"/>
            <a:ext cx="2901336" cy="3866031"/>
          </a:xfrm>
          <a:custGeom>
            <a:avLst/>
            <a:gdLst/>
            <a:ahLst/>
            <a:cxnLst/>
            <a:rect r="r" b="b" t="t" l="l"/>
            <a:pathLst>
              <a:path h="3866031" w="2901336">
                <a:moveTo>
                  <a:pt x="0" y="0"/>
                </a:moveTo>
                <a:lnTo>
                  <a:pt x="2901336" y="0"/>
                </a:lnTo>
                <a:lnTo>
                  <a:pt x="2901336" y="3866031"/>
                </a:lnTo>
                <a:lnTo>
                  <a:pt x="0" y="3866031"/>
                </a:lnTo>
                <a:lnTo>
                  <a:pt x="0" y="0"/>
                </a:lnTo>
                <a:close/>
              </a:path>
            </a:pathLst>
          </a:custGeom>
          <a:blipFill>
            <a:blip r:embed="rId2"/>
            <a:stretch>
              <a:fillRect l="0" t="0" r="0" b="0"/>
            </a:stretch>
          </a:blipFill>
        </p:spPr>
      </p:sp>
      <p:sp>
        <p:nvSpPr>
          <p:cNvPr name="Freeform 3" id="3"/>
          <p:cNvSpPr/>
          <p:nvPr/>
        </p:nvSpPr>
        <p:spPr>
          <a:xfrm flipH="false" flipV="false" rot="0">
            <a:off x="3117035" y="1385453"/>
            <a:ext cx="1879857" cy="3866031"/>
          </a:xfrm>
          <a:custGeom>
            <a:avLst/>
            <a:gdLst/>
            <a:ahLst/>
            <a:cxnLst/>
            <a:rect r="r" b="b" t="t" l="l"/>
            <a:pathLst>
              <a:path h="3866031" w="1879857">
                <a:moveTo>
                  <a:pt x="0" y="0"/>
                </a:moveTo>
                <a:lnTo>
                  <a:pt x="1879857" y="0"/>
                </a:lnTo>
                <a:lnTo>
                  <a:pt x="1879857" y="3866031"/>
                </a:lnTo>
                <a:lnTo>
                  <a:pt x="0" y="3866031"/>
                </a:lnTo>
                <a:lnTo>
                  <a:pt x="0" y="0"/>
                </a:lnTo>
                <a:close/>
              </a:path>
            </a:pathLst>
          </a:custGeom>
          <a:blipFill>
            <a:blip r:embed="rId3"/>
            <a:stretch>
              <a:fillRect l="0" t="0" r="0" b="0"/>
            </a:stretch>
          </a:blipFill>
        </p:spPr>
      </p:sp>
      <p:sp>
        <p:nvSpPr>
          <p:cNvPr name="Freeform 4" id="4"/>
          <p:cNvSpPr/>
          <p:nvPr/>
        </p:nvSpPr>
        <p:spPr>
          <a:xfrm flipH="false" flipV="false" rot="0">
            <a:off x="5215967" y="1385453"/>
            <a:ext cx="1739714" cy="3866031"/>
          </a:xfrm>
          <a:custGeom>
            <a:avLst/>
            <a:gdLst/>
            <a:ahLst/>
            <a:cxnLst/>
            <a:rect r="r" b="b" t="t" l="l"/>
            <a:pathLst>
              <a:path h="3866031" w="1739714">
                <a:moveTo>
                  <a:pt x="0" y="0"/>
                </a:moveTo>
                <a:lnTo>
                  <a:pt x="1739714" y="0"/>
                </a:lnTo>
                <a:lnTo>
                  <a:pt x="1739714" y="3866031"/>
                </a:lnTo>
                <a:lnTo>
                  <a:pt x="0" y="3866031"/>
                </a:lnTo>
                <a:lnTo>
                  <a:pt x="0" y="0"/>
                </a:lnTo>
                <a:close/>
              </a:path>
            </a:pathLst>
          </a:custGeom>
          <a:blipFill>
            <a:blip r:embed="rId4"/>
            <a:stretch>
              <a:fillRect l="0" t="0" r="0" b="0"/>
            </a:stretch>
          </a:blipFill>
        </p:spPr>
      </p:sp>
      <p:sp>
        <p:nvSpPr>
          <p:cNvPr name="Freeform 5" id="5"/>
          <p:cNvSpPr/>
          <p:nvPr/>
        </p:nvSpPr>
        <p:spPr>
          <a:xfrm flipH="false" flipV="false" rot="0">
            <a:off x="7174756" y="1385453"/>
            <a:ext cx="2174642" cy="3866031"/>
          </a:xfrm>
          <a:custGeom>
            <a:avLst/>
            <a:gdLst/>
            <a:ahLst/>
            <a:cxnLst/>
            <a:rect r="r" b="b" t="t" l="l"/>
            <a:pathLst>
              <a:path h="3866031" w="2174642">
                <a:moveTo>
                  <a:pt x="0" y="0"/>
                </a:moveTo>
                <a:lnTo>
                  <a:pt x="2174642" y="0"/>
                </a:lnTo>
                <a:lnTo>
                  <a:pt x="2174642" y="3866031"/>
                </a:lnTo>
                <a:lnTo>
                  <a:pt x="0" y="3866031"/>
                </a:lnTo>
                <a:lnTo>
                  <a:pt x="0" y="0"/>
                </a:lnTo>
                <a:close/>
              </a:path>
            </a:pathLst>
          </a:custGeom>
          <a:blipFill>
            <a:blip r:embed="rId5"/>
            <a:stretch>
              <a:fillRect l="0" t="0" r="0" b="0"/>
            </a:stretch>
          </a:blipFill>
        </p:spPr>
      </p:sp>
      <p:sp>
        <p:nvSpPr>
          <p:cNvPr name="Freeform 6" id="6"/>
          <p:cNvSpPr/>
          <p:nvPr/>
        </p:nvSpPr>
        <p:spPr>
          <a:xfrm flipH="false" flipV="false" rot="0">
            <a:off x="0" y="5518184"/>
            <a:ext cx="5154708" cy="3866031"/>
          </a:xfrm>
          <a:custGeom>
            <a:avLst/>
            <a:gdLst/>
            <a:ahLst/>
            <a:cxnLst/>
            <a:rect r="r" b="b" t="t" l="l"/>
            <a:pathLst>
              <a:path h="3866031" w="5154708">
                <a:moveTo>
                  <a:pt x="0" y="0"/>
                </a:moveTo>
                <a:lnTo>
                  <a:pt x="5154708" y="0"/>
                </a:lnTo>
                <a:lnTo>
                  <a:pt x="5154708" y="3866030"/>
                </a:lnTo>
                <a:lnTo>
                  <a:pt x="0" y="3866030"/>
                </a:lnTo>
                <a:lnTo>
                  <a:pt x="0" y="0"/>
                </a:lnTo>
                <a:close/>
              </a:path>
            </a:pathLst>
          </a:custGeom>
          <a:blipFill>
            <a:blip r:embed="rId6"/>
            <a:stretch>
              <a:fillRect l="0" t="0" r="0" b="0"/>
            </a:stretch>
          </a:blipFill>
        </p:spPr>
      </p:sp>
      <p:sp>
        <p:nvSpPr>
          <p:cNvPr name="Freeform 7" id="7">
            <a:hlinkClick r:id="rId8"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7"/>
            <a:stretch>
              <a:fillRect l="0" t="0" r="0" b="0"/>
            </a:stretch>
          </a:blipFill>
        </p:spPr>
      </p:sp>
      <p:sp>
        <p:nvSpPr>
          <p:cNvPr name="Freeform 8" id="8"/>
          <p:cNvSpPr/>
          <p:nvPr/>
        </p:nvSpPr>
        <p:spPr>
          <a:xfrm flipH="false" flipV="false" rot="0">
            <a:off x="15469855" y="5518184"/>
            <a:ext cx="2899523" cy="3866031"/>
          </a:xfrm>
          <a:custGeom>
            <a:avLst/>
            <a:gdLst/>
            <a:ahLst/>
            <a:cxnLst/>
            <a:rect r="r" b="b" t="t" l="l"/>
            <a:pathLst>
              <a:path h="3866031" w="2899523">
                <a:moveTo>
                  <a:pt x="0" y="0"/>
                </a:moveTo>
                <a:lnTo>
                  <a:pt x="2899523" y="0"/>
                </a:lnTo>
                <a:lnTo>
                  <a:pt x="2899523" y="3866030"/>
                </a:lnTo>
                <a:lnTo>
                  <a:pt x="0" y="3866030"/>
                </a:lnTo>
                <a:lnTo>
                  <a:pt x="0" y="0"/>
                </a:lnTo>
                <a:close/>
              </a:path>
            </a:pathLst>
          </a:custGeom>
          <a:blipFill>
            <a:blip r:embed="rId9"/>
            <a:stretch>
              <a:fillRect l="0" t="0" r="0" b="0"/>
            </a:stretch>
          </a:blipFill>
        </p:spPr>
      </p:sp>
      <p:sp>
        <p:nvSpPr>
          <p:cNvPr name="Freeform 9" id="9"/>
          <p:cNvSpPr/>
          <p:nvPr/>
        </p:nvSpPr>
        <p:spPr>
          <a:xfrm flipH="false" flipV="false" rot="0">
            <a:off x="9511323" y="1385453"/>
            <a:ext cx="2598496" cy="3866031"/>
          </a:xfrm>
          <a:custGeom>
            <a:avLst/>
            <a:gdLst/>
            <a:ahLst/>
            <a:cxnLst/>
            <a:rect r="r" b="b" t="t" l="l"/>
            <a:pathLst>
              <a:path h="3866031" w="2598496">
                <a:moveTo>
                  <a:pt x="0" y="0"/>
                </a:moveTo>
                <a:lnTo>
                  <a:pt x="2598497" y="0"/>
                </a:lnTo>
                <a:lnTo>
                  <a:pt x="2598497" y="3866031"/>
                </a:lnTo>
                <a:lnTo>
                  <a:pt x="0" y="3866031"/>
                </a:lnTo>
                <a:lnTo>
                  <a:pt x="0" y="0"/>
                </a:lnTo>
                <a:close/>
              </a:path>
            </a:pathLst>
          </a:custGeom>
          <a:blipFill>
            <a:blip r:embed="rId10"/>
            <a:stretch>
              <a:fillRect l="-25320" t="0" r="-24075" b="0"/>
            </a:stretch>
          </a:blipFill>
        </p:spPr>
      </p:sp>
      <p:sp>
        <p:nvSpPr>
          <p:cNvPr name="Freeform 10" id="10"/>
          <p:cNvSpPr/>
          <p:nvPr/>
        </p:nvSpPr>
        <p:spPr>
          <a:xfrm flipH="false" flipV="false" rot="0">
            <a:off x="5292721" y="5518184"/>
            <a:ext cx="2969356" cy="3866031"/>
          </a:xfrm>
          <a:custGeom>
            <a:avLst/>
            <a:gdLst/>
            <a:ahLst/>
            <a:cxnLst/>
            <a:rect r="r" b="b" t="t" l="l"/>
            <a:pathLst>
              <a:path h="3866031" w="2969356">
                <a:moveTo>
                  <a:pt x="0" y="0"/>
                </a:moveTo>
                <a:lnTo>
                  <a:pt x="2969356" y="0"/>
                </a:lnTo>
                <a:lnTo>
                  <a:pt x="2969356" y="3866030"/>
                </a:lnTo>
                <a:lnTo>
                  <a:pt x="0" y="3866030"/>
                </a:lnTo>
                <a:lnTo>
                  <a:pt x="0" y="0"/>
                </a:lnTo>
                <a:close/>
              </a:path>
            </a:pathLst>
          </a:custGeom>
          <a:blipFill>
            <a:blip r:embed="rId11"/>
            <a:stretch>
              <a:fillRect l="0" t="-36061" r="0" b="-34619"/>
            </a:stretch>
          </a:blipFill>
        </p:spPr>
      </p:sp>
      <p:sp>
        <p:nvSpPr>
          <p:cNvPr name="Freeform 11" id="11"/>
          <p:cNvSpPr/>
          <p:nvPr/>
        </p:nvSpPr>
        <p:spPr>
          <a:xfrm flipH="false" flipV="false" rot="0">
            <a:off x="8385902" y="5518184"/>
            <a:ext cx="6971746" cy="3866031"/>
          </a:xfrm>
          <a:custGeom>
            <a:avLst/>
            <a:gdLst/>
            <a:ahLst/>
            <a:cxnLst/>
            <a:rect r="r" b="b" t="t" l="l"/>
            <a:pathLst>
              <a:path h="3866031" w="6971746">
                <a:moveTo>
                  <a:pt x="0" y="0"/>
                </a:moveTo>
                <a:lnTo>
                  <a:pt x="6971746" y="0"/>
                </a:lnTo>
                <a:lnTo>
                  <a:pt x="6971746" y="3866030"/>
                </a:lnTo>
                <a:lnTo>
                  <a:pt x="0" y="3866030"/>
                </a:lnTo>
                <a:lnTo>
                  <a:pt x="0" y="0"/>
                </a:lnTo>
                <a:close/>
              </a:path>
            </a:pathLst>
          </a:custGeom>
          <a:blipFill>
            <a:blip r:embed="rId12"/>
            <a:stretch>
              <a:fillRect l="-23228" t="0" r="0" b="0"/>
            </a:stretch>
          </a:blipFill>
        </p:spPr>
      </p:sp>
      <p:sp>
        <p:nvSpPr>
          <p:cNvPr name="Freeform 12" id="12"/>
          <p:cNvSpPr/>
          <p:nvPr/>
        </p:nvSpPr>
        <p:spPr>
          <a:xfrm flipH="false" flipV="false" rot="0">
            <a:off x="12262220" y="1385453"/>
            <a:ext cx="3043408" cy="3866031"/>
          </a:xfrm>
          <a:custGeom>
            <a:avLst/>
            <a:gdLst/>
            <a:ahLst/>
            <a:cxnLst/>
            <a:rect r="r" b="b" t="t" l="l"/>
            <a:pathLst>
              <a:path h="3866031" w="3043408">
                <a:moveTo>
                  <a:pt x="0" y="0"/>
                </a:moveTo>
                <a:lnTo>
                  <a:pt x="3043408" y="0"/>
                </a:lnTo>
                <a:lnTo>
                  <a:pt x="3043408" y="3866031"/>
                </a:lnTo>
                <a:lnTo>
                  <a:pt x="0" y="3866031"/>
                </a:lnTo>
                <a:lnTo>
                  <a:pt x="0" y="0"/>
                </a:lnTo>
                <a:close/>
              </a:path>
            </a:pathLst>
          </a:custGeom>
          <a:blipFill>
            <a:blip r:embed="rId13"/>
            <a:stretch>
              <a:fillRect l="-17170" t="-7639" r="-35988" b="-12929"/>
            </a:stretch>
          </a:blipFill>
        </p:spPr>
      </p:sp>
      <p:sp>
        <p:nvSpPr>
          <p:cNvPr name="Freeform 13" id="13"/>
          <p:cNvSpPr/>
          <p:nvPr/>
        </p:nvSpPr>
        <p:spPr>
          <a:xfrm flipH="false" flipV="false" rot="0">
            <a:off x="15438978" y="1385453"/>
            <a:ext cx="2979998" cy="3904131"/>
          </a:xfrm>
          <a:custGeom>
            <a:avLst/>
            <a:gdLst/>
            <a:ahLst/>
            <a:cxnLst/>
            <a:rect r="r" b="b" t="t" l="l"/>
            <a:pathLst>
              <a:path h="3904131" w="2979998">
                <a:moveTo>
                  <a:pt x="0" y="0"/>
                </a:moveTo>
                <a:lnTo>
                  <a:pt x="2979999" y="0"/>
                </a:lnTo>
                <a:lnTo>
                  <a:pt x="2979999" y="3904131"/>
                </a:lnTo>
                <a:lnTo>
                  <a:pt x="0" y="3904131"/>
                </a:lnTo>
                <a:lnTo>
                  <a:pt x="0" y="0"/>
                </a:lnTo>
                <a:close/>
              </a:path>
            </a:pathLst>
          </a:custGeom>
          <a:blipFill>
            <a:blip r:embed="rId14"/>
            <a:stretch>
              <a:fillRect l="-18493" t="0" r="-12517" b="0"/>
            </a:stretch>
          </a:blipFill>
        </p:spPr>
      </p:sp>
      <p:sp>
        <p:nvSpPr>
          <p:cNvPr name="Freeform 14" id="14">
            <a:hlinkClick r:id="rId17"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a:hlinkClick r:id="rId19"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8"/>
            <a:stretch>
              <a:fillRect l="0" t="0" r="0" b="0"/>
            </a:stretch>
          </a:blipFill>
        </p:spPr>
      </p:sp>
      <p:sp>
        <p:nvSpPr>
          <p:cNvPr name="TextBox 16" id="16"/>
          <p:cNvSpPr txBox="true"/>
          <p:nvPr/>
        </p:nvSpPr>
        <p:spPr>
          <a:xfrm rot="0">
            <a:off x="7765225" y="-85725"/>
            <a:ext cx="11150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Aluminum and Glass Systems</a:t>
            </a:r>
          </a:p>
        </p:txBody>
      </p:sp>
      <p:sp>
        <p:nvSpPr>
          <p:cNvPr name="TextBox 17" id="17"/>
          <p:cNvSpPr txBox="true"/>
          <p:nvPr/>
        </p:nvSpPr>
        <p:spPr>
          <a:xfrm rot="0">
            <a:off x="15807559" y="737206"/>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
        <p:nvSpPr>
          <p:cNvPr name="TextBox 18" id="1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20" tooltip="https://www.iduvan.com/en/"/>
              </a:rPr>
              <a:t>www.iduvan.com</a:t>
            </a:r>
          </a:p>
        </p:txBody>
      </p:sp>
    </p:spTree>
  </p:cSld>
  <p:clrMapOvr>
    <a:masterClrMapping/>
  </p:clrMapOvr>
  <p:transition spd="fast">
    <p:wipe dir="l"/>
  </p:transition>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51109" y="6281241"/>
            <a:ext cx="4411673" cy="2723342"/>
          </a:xfrm>
          <a:custGeom>
            <a:avLst/>
            <a:gdLst/>
            <a:ahLst/>
            <a:cxnLst/>
            <a:rect r="r" b="b" t="t" l="l"/>
            <a:pathLst>
              <a:path h="2723342" w="4411673">
                <a:moveTo>
                  <a:pt x="0" y="0"/>
                </a:moveTo>
                <a:lnTo>
                  <a:pt x="4411673" y="0"/>
                </a:lnTo>
                <a:lnTo>
                  <a:pt x="4411673" y="2723343"/>
                </a:lnTo>
                <a:lnTo>
                  <a:pt x="0" y="2723343"/>
                </a:lnTo>
                <a:lnTo>
                  <a:pt x="0" y="0"/>
                </a:lnTo>
                <a:close/>
              </a:path>
            </a:pathLst>
          </a:custGeom>
          <a:blipFill>
            <a:blip r:embed="rId2"/>
            <a:stretch>
              <a:fillRect l="0" t="-21496" r="0" b="0"/>
            </a:stretch>
          </a:blipFill>
        </p:spPr>
      </p:sp>
      <p:sp>
        <p:nvSpPr>
          <p:cNvPr name="Freeform 3" id="3"/>
          <p:cNvSpPr/>
          <p:nvPr/>
        </p:nvSpPr>
        <p:spPr>
          <a:xfrm flipH="false" flipV="false" rot="0">
            <a:off x="6812380" y="2750200"/>
            <a:ext cx="2998079" cy="3569142"/>
          </a:xfrm>
          <a:custGeom>
            <a:avLst/>
            <a:gdLst/>
            <a:ahLst/>
            <a:cxnLst/>
            <a:rect r="r" b="b" t="t" l="l"/>
            <a:pathLst>
              <a:path h="3569142" w="2998079">
                <a:moveTo>
                  <a:pt x="0" y="0"/>
                </a:moveTo>
                <a:lnTo>
                  <a:pt x="2998078" y="0"/>
                </a:lnTo>
                <a:lnTo>
                  <a:pt x="2998078" y="3569141"/>
                </a:lnTo>
                <a:lnTo>
                  <a:pt x="0" y="3569141"/>
                </a:lnTo>
                <a:lnTo>
                  <a:pt x="0" y="0"/>
                </a:lnTo>
                <a:close/>
              </a:path>
            </a:pathLst>
          </a:custGeom>
          <a:blipFill>
            <a:blip r:embed="rId3"/>
            <a:stretch>
              <a:fillRect l="0" t="0" r="0" b="0"/>
            </a:stretch>
          </a:blipFill>
        </p:spPr>
      </p:sp>
      <p:sp>
        <p:nvSpPr>
          <p:cNvPr name="Freeform 4" id="4"/>
          <p:cNvSpPr/>
          <p:nvPr/>
        </p:nvSpPr>
        <p:spPr>
          <a:xfrm flipH="false" flipV="false" rot="0">
            <a:off x="12838923" y="643201"/>
            <a:ext cx="4420377" cy="2965696"/>
          </a:xfrm>
          <a:custGeom>
            <a:avLst/>
            <a:gdLst/>
            <a:ahLst/>
            <a:cxnLst/>
            <a:rect r="r" b="b" t="t" l="l"/>
            <a:pathLst>
              <a:path h="2965696" w="4420377">
                <a:moveTo>
                  <a:pt x="0" y="0"/>
                </a:moveTo>
                <a:lnTo>
                  <a:pt x="4420377" y="0"/>
                </a:lnTo>
                <a:lnTo>
                  <a:pt x="4420377" y="2965697"/>
                </a:lnTo>
                <a:lnTo>
                  <a:pt x="0" y="2965697"/>
                </a:lnTo>
                <a:lnTo>
                  <a:pt x="0" y="0"/>
                </a:lnTo>
                <a:close/>
              </a:path>
            </a:pathLst>
          </a:custGeom>
          <a:blipFill>
            <a:blip r:embed="rId4"/>
            <a:stretch>
              <a:fillRect l="0" t="-32273" r="0" b="-47305"/>
            </a:stretch>
          </a:blipFill>
        </p:spPr>
      </p:sp>
      <p:sp>
        <p:nvSpPr>
          <p:cNvPr name="Freeform 5" id="5"/>
          <p:cNvSpPr/>
          <p:nvPr/>
        </p:nvSpPr>
        <p:spPr>
          <a:xfrm flipH="false" flipV="false" rot="0">
            <a:off x="13997752" y="2807350"/>
            <a:ext cx="3980447" cy="2985335"/>
          </a:xfrm>
          <a:custGeom>
            <a:avLst/>
            <a:gdLst/>
            <a:ahLst/>
            <a:cxnLst/>
            <a:rect r="r" b="b" t="t" l="l"/>
            <a:pathLst>
              <a:path h="2985335" w="3980447">
                <a:moveTo>
                  <a:pt x="0" y="0"/>
                </a:moveTo>
                <a:lnTo>
                  <a:pt x="3980447" y="0"/>
                </a:lnTo>
                <a:lnTo>
                  <a:pt x="3980447" y="2985335"/>
                </a:lnTo>
                <a:lnTo>
                  <a:pt x="0" y="2985335"/>
                </a:lnTo>
                <a:lnTo>
                  <a:pt x="0" y="0"/>
                </a:lnTo>
                <a:close/>
              </a:path>
            </a:pathLst>
          </a:custGeom>
          <a:blipFill>
            <a:blip r:embed="rId5"/>
            <a:stretch>
              <a:fillRect l="0" t="0" r="0" b="0"/>
            </a:stretch>
          </a:blipFill>
        </p:spPr>
      </p:sp>
      <p:sp>
        <p:nvSpPr>
          <p:cNvPr name="Freeform 6" id="6"/>
          <p:cNvSpPr/>
          <p:nvPr/>
        </p:nvSpPr>
        <p:spPr>
          <a:xfrm flipH="false" flipV="false" rot="0">
            <a:off x="8635610" y="410174"/>
            <a:ext cx="4415499" cy="2952865"/>
          </a:xfrm>
          <a:custGeom>
            <a:avLst/>
            <a:gdLst/>
            <a:ahLst/>
            <a:cxnLst/>
            <a:rect r="r" b="b" t="t" l="l"/>
            <a:pathLst>
              <a:path h="2952865" w="4415499">
                <a:moveTo>
                  <a:pt x="0" y="0"/>
                </a:moveTo>
                <a:lnTo>
                  <a:pt x="4415499" y="0"/>
                </a:lnTo>
                <a:lnTo>
                  <a:pt x="4415499" y="2952865"/>
                </a:lnTo>
                <a:lnTo>
                  <a:pt x="0" y="2952865"/>
                </a:lnTo>
                <a:lnTo>
                  <a:pt x="0" y="0"/>
                </a:lnTo>
                <a:close/>
              </a:path>
            </a:pathLst>
          </a:custGeom>
          <a:blipFill>
            <a:blip r:embed="rId6"/>
            <a:stretch>
              <a:fillRect l="0" t="0" r="0" b="0"/>
            </a:stretch>
          </a:blipFill>
        </p:spPr>
      </p:sp>
      <p:sp>
        <p:nvSpPr>
          <p:cNvPr name="Freeform 7" id="7"/>
          <p:cNvSpPr/>
          <p:nvPr/>
        </p:nvSpPr>
        <p:spPr>
          <a:xfrm flipH="false" flipV="false" rot="0">
            <a:off x="10236417" y="3699518"/>
            <a:ext cx="3788255" cy="2841191"/>
          </a:xfrm>
          <a:custGeom>
            <a:avLst/>
            <a:gdLst/>
            <a:ahLst/>
            <a:cxnLst/>
            <a:rect r="r" b="b" t="t" l="l"/>
            <a:pathLst>
              <a:path h="2841191" w="3788255">
                <a:moveTo>
                  <a:pt x="0" y="0"/>
                </a:moveTo>
                <a:lnTo>
                  <a:pt x="3788255" y="0"/>
                </a:lnTo>
                <a:lnTo>
                  <a:pt x="3788255" y="2841191"/>
                </a:lnTo>
                <a:lnTo>
                  <a:pt x="0" y="2841191"/>
                </a:lnTo>
                <a:lnTo>
                  <a:pt x="0" y="0"/>
                </a:lnTo>
                <a:close/>
              </a:path>
            </a:pathLst>
          </a:custGeom>
          <a:blipFill>
            <a:blip r:embed="rId7"/>
            <a:stretch>
              <a:fillRect l="0" t="0" r="0" b="0"/>
            </a:stretch>
          </a:blipFill>
        </p:spPr>
      </p:sp>
      <p:sp>
        <p:nvSpPr>
          <p:cNvPr name="Freeform 8" id="8"/>
          <p:cNvSpPr/>
          <p:nvPr/>
        </p:nvSpPr>
        <p:spPr>
          <a:xfrm flipH="false" flipV="false" rot="0">
            <a:off x="7862511" y="6281241"/>
            <a:ext cx="4976413" cy="2723342"/>
          </a:xfrm>
          <a:custGeom>
            <a:avLst/>
            <a:gdLst/>
            <a:ahLst/>
            <a:cxnLst/>
            <a:rect r="r" b="b" t="t" l="l"/>
            <a:pathLst>
              <a:path h="2723342" w="4976413">
                <a:moveTo>
                  <a:pt x="0" y="0"/>
                </a:moveTo>
                <a:lnTo>
                  <a:pt x="4976412" y="0"/>
                </a:lnTo>
                <a:lnTo>
                  <a:pt x="4976412" y="2723343"/>
                </a:lnTo>
                <a:lnTo>
                  <a:pt x="0" y="2723343"/>
                </a:lnTo>
                <a:lnTo>
                  <a:pt x="0" y="0"/>
                </a:lnTo>
                <a:close/>
              </a:path>
            </a:pathLst>
          </a:custGeom>
          <a:blipFill>
            <a:blip r:embed="rId8"/>
            <a:stretch>
              <a:fillRect l="0" t="-37048" r="0" b="0"/>
            </a:stretch>
          </a:blipFill>
        </p:spPr>
      </p:sp>
      <p:sp>
        <p:nvSpPr>
          <p:cNvPr name="Freeform 9" id="9"/>
          <p:cNvSpPr/>
          <p:nvPr/>
        </p:nvSpPr>
        <p:spPr>
          <a:xfrm flipH="false" flipV="false" rot="0">
            <a:off x="4381956" y="6281241"/>
            <a:ext cx="3064651" cy="3064651"/>
          </a:xfrm>
          <a:custGeom>
            <a:avLst/>
            <a:gdLst/>
            <a:ahLst/>
            <a:cxnLst/>
            <a:rect r="r" b="b" t="t" l="l"/>
            <a:pathLst>
              <a:path h="3064651" w="3064651">
                <a:moveTo>
                  <a:pt x="0" y="0"/>
                </a:moveTo>
                <a:lnTo>
                  <a:pt x="3064651" y="0"/>
                </a:lnTo>
                <a:lnTo>
                  <a:pt x="3064651" y="3064652"/>
                </a:lnTo>
                <a:lnTo>
                  <a:pt x="0" y="3064652"/>
                </a:lnTo>
                <a:lnTo>
                  <a:pt x="0" y="0"/>
                </a:lnTo>
                <a:close/>
              </a:path>
            </a:pathLst>
          </a:custGeom>
          <a:blipFill>
            <a:blip r:embed="rId9"/>
            <a:stretch>
              <a:fillRect l="0" t="0" r="0" b="0"/>
            </a:stretch>
          </a:blipFill>
        </p:spPr>
      </p:sp>
      <p:sp>
        <p:nvSpPr>
          <p:cNvPr name="Freeform 10" id="10"/>
          <p:cNvSpPr/>
          <p:nvPr/>
        </p:nvSpPr>
        <p:spPr>
          <a:xfrm flipH="false" flipV="false" rot="0">
            <a:off x="1619322" y="6281241"/>
            <a:ext cx="2343534" cy="3142445"/>
          </a:xfrm>
          <a:custGeom>
            <a:avLst/>
            <a:gdLst/>
            <a:ahLst/>
            <a:cxnLst/>
            <a:rect r="r" b="b" t="t" l="l"/>
            <a:pathLst>
              <a:path h="3142445" w="2343534">
                <a:moveTo>
                  <a:pt x="0" y="0"/>
                </a:moveTo>
                <a:lnTo>
                  <a:pt x="2343534" y="0"/>
                </a:lnTo>
                <a:lnTo>
                  <a:pt x="2343534" y="3142446"/>
                </a:lnTo>
                <a:lnTo>
                  <a:pt x="0" y="3142446"/>
                </a:lnTo>
                <a:lnTo>
                  <a:pt x="0" y="0"/>
                </a:lnTo>
                <a:close/>
              </a:path>
            </a:pathLst>
          </a:custGeom>
          <a:blipFill>
            <a:blip r:embed="rId10"/>
            <a:stretch>
              <a:fillRect l="0" t="-10589" r="0" b="-26750"/>
            </a:stretch>
          </a:blipFill>
        </p:spPr>
      </p:sp>
      <p:sp>
        <p:nvSpPr>
          <p:cNvPr name="Freeform 11" id="11">
            <a:hlinkClick r:id="rId13"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1371204" y="1800881"/>
            <a:ext cx="6075403"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Exterior products and systems</a:t>
            </a:r>
          </a:p>
        </p:txBody>
      </p:sp>
    </p:spTree>
  </p:cSld>
  <p:clrMapOvr>
    <a:masterClrMapping/>
  </p:clrMapOvr>
  <p:transition spd="fast">
    <p:wipe dir="l"/>
  </p:transition>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en/exterior-products-and-systems/"/>
          </p:cNvPr>
          <p:cNvSpPr/>
          <p:nvPr/>
        </p:nvSpPr>
        <p:spPr>
          <a:xfrm flipH="false" flipV="false" rot="0">
            <a:off x="1028700" y="1222194"/>
            <a:ext cx="5387799" cy="6974497"/>
          </a:xfrm>
          <a:custGeom>
            <a:avLst/>
            <a:gdLst/>
            <a:ahLst/>
            <a:cxnLst/>
            <a:rect r="r" b="b" t="t" l="l"/>
            <a:pathLst>
              <a:path h="6974497" w="5387799">
                <a:moveTo>
                  <a:pt x="0" y="0"/>
                </a:moveTo>
                <a:lnTo>
                  <a:pt x="5387799" y="0"/>
                </a:lnTo>
                <a:lnTo>
                  <a:pt x="5387799" y="6974496"/>
                </a:lnTo>
                <a:lnTo>
                  <a:pt x="0" y="6974496"/>
                </a:lnTo>
                <a:lnTo>
                  <a:pt x="0" y="0"/>
                </a:lnTo>
                <a:close/>
              </a:path>
            </a:pathLst>
          </a:custGeom>
          <a:blipFill>
            <a:blip r:embed="rId6"/>
            <a:stretch>
              <a:fillRect l="0" t="0" r="0" b="0"/>
            </a:stretch>
          </a:blipFill>
        </p:spPr>
      </p:sp>
      <p:sp>
        <p:nvSpPr>
          <p:cNvPr name="Freeform 5" id="5">
            <a:hlinkClick r:id="rId9" tooltip="https://www.iduvan.com/en/exterior-products-and-systems/"/>
          </p:cNvPr>
          <p:cNvSpPr/>
          <p:nvPr/>
        </p:nvSpPr>
        <p:spPr>
          <a:xfrm flipH="false" flipV="false" rot="0">
            <a:off x="6706840" y="6487375"/>
            <a:ext cx="11301259" cy="1709315"/>
          </a:xfrm>
          <a:custGeom>
            <a:avLst/>
            <a:gdLst/>
            <a:ahLst/>
            <a:cxnLst/>
            <a:rect r="r" b="b" t="t" l="l"/>
            <a:pathLst>
              <a:path h="1709315" w="11301259">
                <a:moveTo>
                  <a:pt x="0" y="0"/>
                </a:moveTo>
                <a:lnTo>
                  <a:pt x="11301259" y="0"/>
                </a:lnTo>
                <a:lnTo>
                  <a:pt x="11301259" y="1709315"/>
                </a:lnTo>
                <a:lnTo>
                  <a:pt x="0" y="1709315"/>
                </a:lnTo>
                <a:lnTo>
                  <a:pt x="0" y="0"/>
                </a:lnTo>
                <a:close/>
              </a:path>
            </a:pathLst>
          </a:custGeom>
          <a:blipFill>
            <a:blip r:embed="rId8"/>
            <a:stretch>
              <a:fillRect l="0" t="0" r="0" b="0"/>
            </a:stretch>
          </a:blipFill>
        </p:spPr>
      </p:sp>
      <p:sp>
        <p:nvSpPr>
          <p:cNvPr name="TextBox 6" id="6"/>
          <p:cNvSpPr txBox="true"/>
          <p:nvPr/>
        </p:nvSpPr>
        <p:spPr>
          <a:xfrm rot="0">
            <a:off x="7337931" y="933450"/>
            <a:ext cx="8115300"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Deck</a:t>
            </a:r>
          </a:p>
          <a:p>
            <a:pPr algn="l">
              <a:lnSpc>
                <a:spcPts val="6999"/>
              </a:lnSpc>
            </a:pPr>
          </a:p>
        </p:txBody>
      </p:sp>
      <p:sp>
        <p:nvSpPr>
          <p:cNvPr name="TextBox 7" id="7"/>
          <p:cNvSpPr txBox="true"/>
          <p:nvPr/>
        </p:nvSpPr>
        <p:spPr>
          <a:xfrm rot="0">
            <a:off x="7337931" y="2218689"/>
            <a:ext cx="9921369" cy="38442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COMPOSITE DECK IS A DURABLE, COST-EFFECTIVE, AND SAFE INDOOR AND OUTDOOR FLOORING SOLUTION.</a:t>
            </a:r>
          </a:p>
          <a:p>
            <a:pPr algn="just">
              <a:lnSpc>
                <a:spcPts val="2789"/>
              </a:lnSpc>
            </a:pPr>
          </a:p>
          <a:p>
            <a:pPr algn="just">
              <a:lnSpc>
                <a:spcPts val="2789"/>
              </a:lnSpc>
            </a:pPr>
            <a:r>
              <a:rPr lang="en-US" sz="1799">
                <a:solidFill>
                  <a:srgbClr val="6D6D6D"/>
                </a:solidFill>
                <a:latin typeface="Canva Sans"/>
                <a:ea typeface="Canva Sans"/>
                <a:cs typeface="Canva Sans"/>
                <a:sym typeface="Canva Sans"/>
              </a:rPr>
              <a:t>Deck materials are an environmentally friendly composite made from recycled plastic and rice husk (paddy), an agricultural waste product renewed annually. No substances harmful to human health or nature are used in the production process.</a:t>
            </a:r>
          </a:p>
          <a:p>
            <a:pPr algn="just">
              <a:lnSpc>
                <a:spcPts val="2789"/>
              </a:lnSpc>
            </a:pPr>
            <a:r>
              <a:rPr lang="en-US" sz="1799">
                <a:solidFill>
                  <a:srgbClr val="6D6D6D"/>
                </a:solidFill>
                <a:latin typeface="Canva Sans"/>
                <a:ea typeface="Canva Sans"/>
                <a:cs typeface="Canva Sans"/>
                <a:sym typeface="Canva Sans"/>
              </a:rPr>
              <a:t>In accordance with the quality policy, Deck products are manufactured in compliance with national and international testing norms.</a:t>
            </a:r>
          </a:p>
          <a:p>
            <a:pPr algn="just">
              <a:lnSpc>
                <a:spcPts val="2789"/>
              </a:lnSpc>
            </a:pPr>
            <a:r>
              <a:rPr lang="en-US" sz="1799">
                <a:solidFill>
                  <a:srgbClr val="6D6D6D"/>
                </a:solidFill>
                <a:latin typeface="Canva Sans"/>
                <a:ea typeface="Canva Sans"/>
                <a:cs typeface="Canva Sans"/>
                <a:sym typeface="Canva Sans"/>
              </a:rPr>
              <a:t>Their durability and environmental resistance have been tested and approved by independent laboratories. Combining aesthetics and functionality,</a:t>
            </a:r>
          </a:p>
          <a:p>
            <a:pPr algn="just">
              <a:lnSpc>
                <a:spcPts val="2789"/>
              </a:lnSpc>
            </a:pPr>
            <a:r>
              <a:rPr lang="en-US" sz="1799">
                <a:solidFill>
                  <a:srgbClr val="6D6D6D"/>
                </a:solidFill>
                <a:latin typeface="Canva Sans"/>
                <a:ea typeface="Canva Sans"/>
                <a:cs typeface="Canva Sans"/>
                <a:sym typeface="Canva Sans"/>
              </a:rPr>
              <a:t>Deck products are a sustainable and reliable material.</a:t>
            </a: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en/"/>
              </a:rPr>
              <a:t>www.iduvan.com</a:t>
            </a:r>
          </a:p>
        </p:txBody>
      </p:sp>
      <p:sp>
        <p:nvSpPr>
          <p:cNvPr name="Freeform 9" id="9"/>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en/exterior-products-and-systems/"/>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en/exterior-products-and-systems/"/>
          </p:cNvPr>
          <p:cNvSpPr/>
          <p:nvPr/>
        </p:nvSpPr>
        <p:spPr>
          <a:xfrm flipH="false" flipV="false" rot="0">
            <a:off x="855528" y="1153881"/>
            <a:ext cx="5851312" cy="3202131"/>
          </a:xfrm>
          <a:custGeom>
            <a:avLst/>
            <a:gdLst/>
            <a:ahLst/>
            <a:cxnLst/>
            <a:rect r="r" b="b" t="t" l="l"/>
            <a:pathLst>
              <a:path h="3202131" w="5851312">
                <a:moveTo>
                  <a:pt x="0" y="0"/>
                </a:moveTo>
                <a:lnTo>
                  <a:pt x="5851312" y="0"/>
                </a:lnTo>
                <a:lnTo>
                  <a:pt x="5851312" y="3202132"/>
                </a:lnTo>
                <a:lnTo>
                  <a:pt x="0" y="3202132"/>
                </a:lnTo>
                <a:lnTo>
                  <a:pt x="0" y="0"/>
                </a:lnTo>
                <a:close/>
              </a:path>
            </a:pathLst>
          </a:custGeom>
          <a:blipFill>
            <a:blip r:embed="rId6"/>
            <a:stretch>
              <a:fillRect l="0" t="-37048" r="0" b="0"/>
            </a:stretch>
          </a:blipFill>
        </p:spPr>
      </p:sp>
      <p:sp>
        <p:nvSpPr>
          <p:cNvPr name="Freeform 5" id="5">
            <a:hlinkClick r:id="rId9" tooltip="https://www.iduvan.com/en/exterior-products-and-systems/"/>
          </p:cNvPr>
          <p:cNvSpPr/>
          <p:nvPr/>
        </p:nvSpPr>
        <p:spPr>
          <a:xfrm flipH="false" flipV="false" rot="0">
            <a:off x="855528" y="4651521"/>
            <a:ext cx="5851312" cy="3612038"/>
          </a:xfrm>
          <a:custGeom>
            <a:avLst/>
            <a:gdLst/>
            <a:ahLst/>
            <a:cxnLst/>
            <a:rect r="r" b="b" t="t" l="l"/>
            <a:pathLst>
              <a:path h="3612038" w="5851312">
                <a:moveTo>
                  <a:pt x="0" y="0"/>
                </a:moveTo>
                <a:lnTo>
                  <a:pt x="5851312" y="0"/>
                </a:lnTo>
                <a:lnTo>
                  <a:pt x="5851312" y="3612038"/>
                </a:lnTo>
                <a:lnTo>
                  <a:pt x="0" y="3612038"/>
                </a:lnTo>
                <a:lnTo>
                  <a:pt x="0" y="0"/>
                </a:lnTo>
                <a:close/>
              </a:path>
            </a:pathLst>
          </a:custGeom>
          <a:blipFill>
            <a:blip r:embed="rId8"/>
            <a:stretch>
              <a:fillRect l="0" t="-21496" r="0" b="0"/>
            </a:stretch>
          </a:blipFill>
        </p:spPr>
      </p:sp>
      <p:sp>
        <p:nvSpPr>
          <p:cNvPr name="Freeform 6" id="6">
            <a:hlinkClick r:id="rId11" tooltip="https://www.iduvan.com/en/exterior-products-and-systems/"/>
          </p:cNvPr>
          <p:cNvSpPr/>
          <p:nvPr/>
        </p:nvSpPr>
        <p:spPr>
          <a:xfrm flipH="false" flipV="false" rot="0">
            <a:off x="8227061" y="5829489"/>
            <a:ext cx="7600808" cy="2367201"/>
          </a:xfrm>
          <a:custGeom>
            <a:avLst/>
            <a:gdLst/>
            <a:ahLst/>
            <a:cxnLst/>
            <a:rect r="r" b="b" t="t" l="l"/>
            <a:pathLst>
              <a:path h="2367201" w="7600808">
                <a:moveTo>
                  <a:pt x="0" y="0"/>
                </a:moveTo>
                <a:lnTo>
                  <a:pt x="7600808" y="0"/>
                </a:lnTo>
                <a:lnTo>
                  <a:pt x="7600808" y="2367201"/>
                </a:lnTo>
                <a:lnTo>
                  <a:pt x="0" y="2367201"/>
                </a:lnTo>
                <a:lnTo>
                  <a:pt x="0" y="0"/>
                </a:lnTo>
                <a:close/>
              </a:path>
            </a:pathLst>
          </a:custGeom>
          <a:blipFill>
            <a:blip r:embed="rId10"/>
            <a:stretch>
              <a:fillRect l="0" t="0" r="0" b="0"/>
            </a:stretch>
          </a:blipFill>
        </p:spPr>
      </p:sp>
      <p:sp>
        <p:nvSpPr>
          <p:cNvPr name="Freeform 7" id="7"/>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9" id="9"/>
          <p:cNvSpPr txBox="true"/>
          <p:nvPr/>
        </p:nvSpPr>
        <p:spPr>
          <a:xfrm rot="0">
            <a:off x="7875569" y="1308295"/>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Metal Fence</a:t>
            </a:r>
          </a:p>
        </p:txBody>
      </p:sp>
      <p:sp>
        <p:nvSpPr>
          <p:cNvPr name="TextBox 10" id="10"/>
          <p:cNvSpPr txBox="true"/>
          <p:nvPr/>
        </p:nvSpPr>
        <p:spPr>
          <a:xfrm rot="0">
            <a:off x="7875569" y="2707322"/>
            <a:ext cx="7740455" cy="24345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Metal fence panels offer high durability and security while being long-lasting. They come in many colors and designs and can have a decorative appearance.</a:t>
            </a:r>
          </a:p>
          <a:p>
            <a:pPr algn="just">
              <a:lnSpc>
                <a:spcPts val="2789"/>
              </a:lnSpc>
            </a:pPr>
          </a:p>
          <a:p>
            <a:pPr algn="just">
              <a:lnSpc>
                <a:spcPts val="2789"/>
              </a:lnSpc>
            </a:pPr>
            <a:r>
              <a:rPr lang="en-US" sz="1799">
                <a:solidFill>
                  <a:srgbClr val="6D6D6D"/>
                </a:solidFill>
                <a:latin typeface="Canva Sans"/>
                <a:ea typeface="Canva Sans"/>
                <a:cs typeface="Canva Sans"/>
                <a:sym typeface="Canva Sans"/>
              </a:rPr>
              <a:t>In our metal fence category, you can find various panel fence models that are the ideal solution for ensuring your security and privacy. Panel fences stand out for both their durability and ease of use.</a:t>
            </a:r>
          </a:p>
        </p:txBody>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7" tooltip="https://www.iduvan.com/en/"/>
              </a:rPr>
              <a:t>www.iduvan.com</a:t>
            </a:r>
          </a:p>
        </p:txBody>
      </p:sp>
      <p:sp>
        <p:nvSpPr>
          <p:cNvPr name="TextBox 12" id="12"/>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8" tooltip="https://www.iduvan.com/en/exterior-products-and-systems/"/>
              </a:rPr>
              <a:t>Click on the images to view the product gallery</a:t>
            </a:r>
          </a:p>
        </p:txBody>
      </p:sp>
      <p:sp>
        <p:nvSpPr>
          <p:cNvPr name="TextBox 13" id="13"/>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 and A</a:t>
            </a:r>
            <a:r>
              <a:rPr lang="en-US" sz="1500" strike="noStrike" u="none">
                <a:solidFill>
                  <a:srgbClr val="404040"/>
                </a:solidFill>
                <a:latin typeface="Canva Sans"/>
                <a:ea typeface="Canva Sans"/>
                <a:cs typeface="Canva Sans"/>
                <a:sym typeface="Canva Sans"/>
              </a:rPr>
              <a:t>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a:hlinkClick r:id="rId9" tooltip="https://www.iduvan.com/en/exterior-products-and-systems/"/>
          </p:cNvPr>
          <p:cNvSpPr/>
          <p:nvPr/>
        </p:nvSpPr>
        <p:spPr>
          <a:xfrm flipH="false" flipV="false" rot="0">
            <a:off x="814609" y="1633083"/>
            <a:ext cx="6738752" cy="3925843"/>
          </a:xfrm>
          <a:custGeom>
            <a:avLst/>
            <a:gdLst/>
            <a:ahLst/>
            <a:cxnLst/>
            <a:rect r="r" b="b" t="t" l="l"/>
            <a:pathLst>
              <a:path h="3925843" w="6738752">
                <a:moveTo>
                  <a:pt x="0" y="0"/>
                </a:moveTo>
                <a:lnTo>
                  <a:pt x="6738753" y="0"/>
                </a:lnTo>
                <a:lnTo>
                  <a:pt x="6738753" y="3925843"/>
                </a:lnTo>
                <a:lnTo>
                  <a:pt x="0" y="3925843"/>
                </a:lnTo>
                <a:lnTo>
                  <a:pt x="0" y="0"/>
                </a:lnTo>
                <a:close/>
              </a:path>
            </a:pathLst>
          </a:custGeom>
          <a:blipFill>
            <a:blip r:embed="rId8"/>
            <a:stretch>
              <a:fillRect l="0" t="0" r="0" b="0"/>
            </a:stretch>
          </a:blipFill>
        </p:spPr>
      </p:sp>
      <p:sp>
        <p:nvSpPr>
          <p:cNvPr name="Freeform 6" id="6">
            <a:hlinkClick r:id="rId11" tooltip="https://www.iduvan.com/en/exterior-products-and-systems/"/>
          </p:cNvPr>
          <p:cNvSpPr/>
          <p:nvPr/>
        </p:nvSpPr>
        <p:spPr>
          <a:xfrm flipH="false" flipV="false" rot="0">
            <a:off x="814609" y="6542368"/>
            <a:ext cx="16769239" cy="1655962"/>
          </a:xfrm>
          <a:custGeom>
            <a:avLst/>
            <a:gdLst/>
            <a:ahLst/>
            <a:cxnLst/>
            <a:rect r="r" b="b" t="t" l="l"/>
            <a:pathLst>
              <a:path h="1655962" w="16769239">
                <a:moveTo>
                  <a:pt x="0" y="0"/>
                </a:moveTo>
                <a:lnTo>
                  <a:pt x="16769240" y="0"/>
                </a:lnTo>
                <a:lnTo>
                  <a:pt x="16769240" y="1655963"/>
                </a:lnTo>
                <a:lnTo>
                  <a:pt x="0" y="1655963"/>
                </a:lnTo>
                <a:lnTo>
                  <a:pt x="0" y="0"/>
                </a:lnTo>
                <a:close/>
              </a:path>
            </a:pathLst>
          </a:custGeom>
          <a:blipFill>
            <a:blip r:embed="rId10"/>
            <a:stretch>
              <a:fillRect l="0" t="0" r="0" b="0"/>
            </a:stretch>
          </a:blipFill>
        </p:spPr>
      </p:sp>
      <p:sp>
        <p:nvSpPr>
          <p:cNvPr name="TextBox 7" id="7"/>
          <p:cNvSpPr txBox="true"/>
          <p:nvPr/>
        </p:nvSpPr>
        <p:spPr>
          <a:xfrm rot="0">
            <a:off x="8299820" y="1291272"/>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Stone Carpet</a:t>
            </a:r>
          </a:p>
        </p:txBody>
      </p:sp>
      <p:sp>
        <p:nvSpPr>
          <p:cNvPr name="TextBox 8" id="8"/>
          <p:cNvSpPr txBox="true"/>
          <p:nvPr/>
        </p:nvSpPr>
        <p:spPr>
          <a:xfrm rot="0">
            <a:off x="8299820" y="2707322"/>
            <a:ext cx="7316205" cy="17297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Stone carpet is a type of flooring made by mixing specially prepared and sized stones with a binding resin and pouring it in place. Suitable for both indoor and outdoor use, stone carpet is long-lasting, durable, and offers a natural look. It has become a frequently chosen flooring option in recent years.</a:t>
            </a:r>
          </a:p>
        </p:txBody>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2" tooltip="https://www.iduvan.com/en/"/>
              </a:rPr>
              <a:t>www.iduvan.com</a:t>
            </a:r>
          </a:p>
        </p:txBody>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dis-mekan-urunleri/"/>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a:t>
            </a:r>
          </a:p>
        </p:txBody>
      </p:sp>
    </p:spTree>
  </p:cSld>
  <p:clrMapOvr>
    <a:masterClrMapping/>
  </p:clrMapOvr>
  <p:transition spd="fast">
    <p:wipe dir="l"/>
  </p:transition>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a:hlinkClick r:id="rId9" tooltip="https://www.iduvan.com/en/exterior-products-and-systems/"/>
          </p:cNvPr>
          <p:cNvSpPr/>
          <p:nvPr/>
        </p:nvSpPr>
        <p:spPr>
          <a:xfrm flipH="false" flipV="false" rot="0">
            <a:off x="814609" y="1078068"/>
            <a:ext cx="6588776" cy="7185491"/>
          </a:xfrm>
          <a:custGeom>
            <a:avLst/>
            <a:gdLst/>
            <a:ahLst/>
            <a:cxnLst/>
            <a:rect r="r" b="b" t="t" l="l"/>
            <a:pathLst>
              <a:path h="7185491" w="6588776">
                <a:moveTo>
                  <a:pt x="0" y="0"/>
                </a:moveTo>
                <a:lnTo>
                  <a:pt x="6588777" y="0"/>
                </a:lnTo>
                <a:lnTo>
                  <a:pt x="6588777" y="7185491"/>
                </a:lnTo>
                <a:lnTo>
                  <a:pt x="0" y="7185491"/>
                </a:lnTo>
                <a:lnTo>
                  <a:pt x="0" y="0"/>
                </a:lnTo>
                <a:close/>
              </a:path>
            </a:pathLst>
          </a:custGeom>
          <a:blipFill>
            <a:blip r:embed="rId8"/>
            <a:stretch>
              <a:fillRect l="-7097" t="0" r="-7097" b="0"/>
            </a:stretch>
          </a:blipFill>
        </p:spPr>
      </p:sp>
      <p:sp>
        <p:nvSpPr>
          <p:cNvPr name="Freeform 6" id="6">
            <a:hlinkClick r:id="rId1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a:hlinkClick r:id="rId14" tooltip="https://www.iduvan.com/en/exterior-products-and-systems/"/>
          </p:cNvPr>
          <p:cNvSpPr/>
          <p:nvPr/>
        </p:nvSpPr>
        <p:spPr>
          <a:xfrm flipH="false" flipV="false" rot="0">
            <a:off x="7973248" y="6312326"/>
            <a:ext cx="9809913" cy="1630898"/>
          </a:xfrm>
          <a:custGeom>
            <a:avLst/>
            <a:gdLst/>
            <a:ahLst/>
            <a:cxnLst/>
            <a:rect r="r" b="b" t="t" l="l"/>
            <a:pathLst>
              <a:path h="1630898" w="9809913">
                <a:moveTo>
                  <a:pt x="0" y="0"/>
                </a:moveTo>
                <a:lnTo>
                  <a:pt x="9809912" y="0"/>
                </a:lnTo>
                <a:lnTo>
                  <a:pt x="9809912" y="1630898"/>
                </a:lnTo>
                <a:lnTo>
                  <a:pt x="0" y="1630898"/>
                </a:lnTo>
                <a:lnTo>
                  <a:pt x="0" y="0"/>
                </a:lnTo>
                <a:close/>
              </a:path>
            </a:pathLst>
          </a:custGeom>
          <a:blipFill>
            <a:blip r:embed="rId13"/>
            <a:stretch>
              <a:fillRect l="0" t="0" r="0" b="0"/>
            </a:stretch>
          </a:blipFill>
        </p:spPr>
      </p:sp>
      <p:sp>
        <p:nvSpPr>
          <p:cNvPr name="TextBox 8" id="8"/>
          <p:cNvSpPr txBox="true"/>
          <p:nvPr/>
        </p:nvSpPr>
        <p:spPr>
          <a:xfrm rot="0">
            <a:off x="8299820" y="1291272"/>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Natural Wall Stones</a:t>
            </a:r>
          </a:p>
        </p:txBody>
      </p:sp>
      <p:sp>
        <p:nvSpPr>
          <p:cNvPr name="TextBox 9" id="9"/>
          <p:cNvSpPr txBox="true"/>
          <p:nvPr/>
        </p:nvSpPr>
        <p:spPr>
          <a:xfrm rot="0">
            <a:off x="8299820" y="2960123"/>
            <a:ext cx="7316205" cy="24345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Wall cladding is an additional coating applied to the existing interior and exterior walls of a building. Adding cladding to walls significantly enhances the aesthetics of a structure. Hundreds of colors, patterns, and textures are available in cladding types that perfectly match the aesthetics of a building. Any type of wall cladding can transform an ordinary wall into a vibrant masterpiece.</a:t>
            </a: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en/"/>
              </a:rPr>
              <a:t>www.iduvan.com</a:t>
            </a:r>
          </a:p>
        </p:txBody>
      </p:sp>
      <p:sp>
        <p:nvSpPr>
          <p:cNvPr name="TextBox 11" id="11"/>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dis-mekan-urunleri/"/>
              </a:rPr>
              <a:t>Click on the images to view the product gallery</a:t>
            </a:r>
          </a:p>
        </p:txBody>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a:t>
            </a:r>
          </a:p>
        </p:txBody>
      </p:sp>
    </p:spTree>
  </p:cSld>
  <p:clrMapOvr>
    <a:masterClrMapping/>
  </p:clrMapOvr>
  <p:transition spd="fast">
    <p:wipe dir="l"/>
  </p:transition>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10625" y="8710795"/>
            <a:ext cx="715841" cy="1241996"/>
          </a:xfrm>
          <a:custGeom>
            <a:avLst/>
            <a:gdLst/>
            <a:ahLst/>
            <a:cxnLst/>
            <a:rect r="r" b="b" t="t" l="l"/>
            <a:pathLst>
              <a:path h="1241996" w="715841">
                <a:moveTo>
                  <a:pt x="0" y="0"/>
                </a:moveTo>
                <a:lnTo>
                  <a:pt x="715841" y="0"/>
                </a:lnTo>
                <a:lnTo>
                  <a:pt x="715841" y="1241995"/>
                </a:lnTo>
                <a:lnTo>
                  <a:pt x="0" y="12419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a:hlinkClick r:id="rId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a:hlinkClick r:id="rId8" tooltip="https://www.iduvan.com/en/industrial-door-systems/"/>
          </p:cNvPr>
          <p:cNvSpPr/>
          <p:nvPr/>
        </p:nvSpPr>
        <p:spPr>
          <a:xfrm flipH="false" flipV="false" rot="0">
            <a:off x="7808557" y="598718"/>
            <a:ext cx="4417264" cy="4417264"/>
          </a:xfrm>
          <a:custGeom>
            <a:avLst/>
            <a:gdLst/>
            <a:ahLst/>
            <a:cxnLst/>
            <a:rect r="r" b="b" t="t" l="l"/>
            <a:pathLst>
              <a:path h="4417264" w="4417264">
                <a:moveTo>
                  <a:pt x="0" y="0"/>
                </a:moveTo>
                <a:lnTo>
                  <a:pt x="4417264" y="0"/>
                </a:lnTo>
                <a:lnTo>
                  <a:pt x="4417264" y="4417264"/>
                </a:lnTo>
                <a:lnTo>
                  <a:pt x="0" y="4417264"/>
                </a:lnTo>
                <a:lnTo>
                  <a:pt x="0" y="0"/>
                </a:lnTo>
                <a:close/>
              </a:path>
            </a:pathLst>
          </a:custGeom>
          <a:blipFill>
            <a:blip r:embed="rId7"/>
            <a:stretch>
              <a:fillRect l="0" t="0" r="0" b="0"/>
            </a:stretch>
          </a:blipFill>
        </p:spPr>
      </p:sp>
      <p:sp>
        <p:nvSpPr>
          <p:cNvPr name="Freeform 5" id="5">
            <a:hlinkClick r:id="rId10" tooltip="https://www.iduvan.com/en/industrial-door-systems/"/>
          </p:cNvPr>
          <p:cNvSpPr/>
          <p:nvPr/>
        </p:nvSpPr>
        <p:spPr>
          <a:xfrm flipH="false" flipV="false" rot="0">
            <a:off x="12676604" y="5344002"/>
            <a:ext cx="5120034" cy="3251222"/>
          </a:xfrm>
          <a:custGeom>
            <a:avLst/>
            <a:gdLst/>
            <a:ahLst/>
            <a:cxnLst/>
            <a:rect r="r" b="b" t="t" l="l"/>
            <a:pathLst>
              <a:path h="3251222" w="5120034">
                <a:moveTo>
                  <a:pt x="0" y="0"/>
                </a:moveTo>
                <a:lnTo>
                  <a:pt x="5120034" y="0"/>
                </a:lnTo>
                <a:lnTo>
                  <a:pt x="5120034" y="3251221"/>
                </a:lnTo>
                <a:lnTo>
                  <a:pt x="0" y="3251221"/>
                </a:lnTo>
                <a:lnTo>
                  <a:pt x="0" y="0"/>
                </a:lnTo>
                <a:close/>
              </a:path>
            </a:pathLst>
          </a:custGeom>
          <a:blipFill>
            <a:blip r:embed="rId9"/>
            <a:stretch>
              <a:fillRect l="0" t="0" r="0" b="0"/>
            </a:stretch>
          </a:blipFill>
        </p:spPr>
      </p:sp>
      <p:sp>
        <p:nvSpPr>
          <p:cNvPr name="Freeform 6" id="6">
            <a:hlinkClick r:id="rId12" tooltip="https://www.iduvan.com/en/industrial-door-systems/"/>
          </p:cNvPr>
          <p:cNvSpPr/>
          <p:nvPr/>
        </p:nvSpPr>
        <p:spPr>
          <a:xfrm flipH="false" flipV="false" rot="0">
            <a:off x="12587771" y="789053"/>
            <a:ext cx="4945820" cy="3709365"/>
          </a:xfrm>
          <a:custGeom>
            <a:avLst/>
            <a:gdLst/>
            <a:ahLst/>
            <a:cxnLst/>
            <a:rect r="r" b="b" t="t" l="l"/>
            <a:pathLst>
              <a:path h="3709365" w="4945820">
                <a:moveTo>
                  <a:pt x="0" y="0"/>
                </a:moveTo>
                <a:lnTo>
                  <a:pt x="4945820" y="0"/>
                </a:lnTo>
                <a:lnTo>
                  <a:pt x="4945820" y="3709365"/>
                </a:lnTo>
                <a:lnTo>
                  <a:pt x="0" y="3709365"/>
                </a:lnTo>
                <a:lnTo>
                  <a:pt x="0" y="0"/>
                </a:lnTo>
                <a:close/>
              </a:path>
            </a:pathLst>
          </a:custGeom>
          <a:blipFill>
            <a:blip r:embed="rId11"/>
            <a:stretch>
              <a:fillRect l="0" t="0" r="0" b="0"/>
            </a:stretch>
          </a:blipFill>
        </p:spPr>
      </p:sp>
      <p:sp>
        <p:nvSpPr>
          <p:cNvPr name="Freeform 7" id="7">
            <a:hlinkClick r:id="rId14" tooltip="https://www.iduvan.com/en/industrial-door-systems/"/>
          </p:cNvPr>
          <p:cNvSpPr/>
          <p:nvPr/>
        </p:nvSpPr>
        <p:spPr>
          <a:xfrm flipH="false" flipV="false" rot="0">
            <a:off x="7627582" y="5344002"/>
            <a:ext cx="4779214" cy="3184151"/>
          </a:xfrm>
          <a:custGeom>
            <a:avLst/>
            <a:gdLst/>
            <a:ahLst/>
            <a:cxnLst/>
            <a:rect r="r" b="b" t="t" l="l"/>
            <a:pathLst>
              <a:path h="3184151" w="4779214">
                <a:moveTo>
                  <a:pt x="0" y="0"/>
                </a:moveTo>
                <a:lnTo>
                  <a:pt x="4779214" y="0"/>
                </a:lnTo>
                <a:lnTo>
                  <a:pt x="4779214" y="3184151"/>
                </a:lnTo>
                <a:lnTo>
                  <a:pt x="0" y="3184151"/>
                </a:lnTo>
                <a:lnTo>
                  <a:pt x="0" y="0"/>
                </a:lnTo>
                <a:close/>
              </a:path>
            </a:pathLst>
          </a:custGeom>
          <a:blipFill>
            <a:blip r:embed="rId13"/>
            <a:stretch>
              <a:fillRect l="0" t="0" r="0" b="0"/>
            </a:stretch>
          </a:blipFill>
        </p:spPr>
      </p:sp>
      <p:sp>
        <p:nvSpPr>
          <p:cNvPr name="TextBox 8" id="8"/>
          <p:cNvSpPr txBox="true"/>
          <p:nvPr/>
        </p:nvSpPr>
        <p:spPr>
          <a:xfrm rot="0">
            <a:off x="1371204" y="1800881"/>
            <a:ext cx="6075403"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Industrial Door Systems</a:t>
            </a:r>
          </a:p>
        </p:txBody>
      </p:sp>
      <p:sp>
        <p:nvSpPr>
          <p:cNvPr name="TextBox 9" id="9"/>
          <p:cNvSpPr txBox="true"/>
          <p:nvPr/>
        </p:nvSpPr>
        <p:spPr>
          <a:xfrm rot="0">
            <a:off x="1291418" y="9284898"/>
            <a:ext cx="10033187" cy="688961"/>
          </a:xfrm>
          <a:prstGeom prst="rect">
            <a:avLst/>
          </a:prstGeom>
        </p:spPr>
        <p:txBody>
          <a:bodyPr anchor="t" rtlCol="false" tIns="0" lIns="0" bIns="0" rIns="0">
            <a:spAutoFit/>
          </a:bodyPr>
          <a:lstStyle/>
          <a:p>
            <a:pPr algn="l">
              <a:lnSpc>
                <a:spcPts val="5600"/>
              </a:lnSpc>
            </a:pPr>
            <a:r>
              <a:rPr lang="en-US" sz="4000">
                <a:solidFill>
                  <a:srgbClr val="404040"/>
                </a:solidFill>
                <a:latin typeface="Neue Montreal"/>
                <a:ea typeface="Neue Montreal"/>
                <a:cs typeface="Neue Montreal"/>
                <a:sym typeface="Neue Montreal"/>
                <a:hlinkClick r:id="rId15" tooltip="https://www.iduvan.com/en/industrial-door-systems/"/>
              </a:rPr>
              <a:t>Click on the images to view the product gallery</a:t>
            </a:r>
          </a:p>
        </p:txBody>
      </p:sp>
    </p:spTree>
  </p:cSld>
  <p:clrMapOvr>
    <a:masterClrMapping/>
  </p:clrMapOvr>
  <p:transition spd="fast">
    <p:wipe dir="l"/>
  </p:transition>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2" tooltip="https://www.iduvan.com/en/industrial-door-systems/"/>
          </p:cNvPr>
          <p:cNvSpPr/>
          <p:nvPr/>
        </p:nvSpPr>
        <p:spPr>
          <a:xfrm flipH="false" flipV="false" rot="0">
            <a:off x="474235" y="1602902"/>
            <a:ext cx="7348354" cy="5524873"/>
          </a:xfrm>
          <a:custGeom>
            <a:avLst/>
            <a:gdLst/>
            <a:ahLst/>
            <a:cxnLst/>
            <a:rect r="r" b="b" t="t" l="l"/>
            <a:pathLst>
              <a:path h="5524873" w="7348354">
                <a:moveTo>
                  <a:pt x="0" y="0"/>
                </a:moveTo>
                <a:lnTo>
                  <a:pt x="7348353" y="0"/>
                </a:lnTo>
                <a:lnTo>
                  <a:pt x="7348353" y="5524873"/>
                </a:lnTo>
                <a:lnTo>
                  <a:pt x="0" y="5524873"/>
                </a:lnTo>
                <a:lnTo>
                  <a:pt x="0" y="0"/>
                </a:lnTo>
                <a:close/>
              </a:path>
            </a:pathLst>
          </a:custGeom>
          <a:blipFill>
            <a:blip r:embed="rId11"/>
            <a:stretch>
              <a:fillRect l="0" t="0" r="0" b="0"/>
            </a:stretch>
          </a:blipFill>
        </p:spPr>
      </p:sp>
      <p:sp>
        <p:nvSpPr>
          <p:cNvPr name="Freeform 7" id="7">
            <a:hlinkClick r:id="rId14" tooltip="https://www.iduvan.com/en/industrial-door-systems/"/>
          </p:cNvPr>
          <p:cNvSpPr/>
          <p:nvPr/>
        </p:nvSpPr>
        <p:spPr>
          <a:xfrm flipH="false" flipV="false" rot="0">
            <a:off x="8299820" y="6113661"/>
            <a:ext cx="9197425" cy="2149898"/>
          </a:xfrm>
          <a:custGeom>
            <a:avLst/>
            <a:gdLst/>
            <a:ahLst/>
            <a:cxnLst/>
            <a:rect r="r" b="b" t="t" l="l"/>
            <a:pathLst>
              <a:path h="2149898" w="9197425">
                <a:moveTo>
                  <a:pt x="0" y="0"/>
                </a:moveTo>
                <a:lnTo>
                  <a:pt x="9197425" y="0"/>
                </a:lnTo>
                <a:lnTo>
                  <a:pt x="9197425" y="2149898"/>
                </a:lnTo>
                <a:lnTo>
                  <a:pt x="0" y="2149898"/>
                </a:lnTo>
                <a:lnTo>
                  <a:pt x="0" y="0"/>
                </a:lnTo>
                <a:close/>
              </a:path>
            </a:pathLst>
          </a:custGeom>
          <a:blipFill>
            <a:blip r:embed="rId13"/>
            <a:stretch>
              <a:fillRect l="0" t="0" r="0" b="0"/>
            </a:stretch>
          </a:blipFill>
        </p:spPr>
      </p:sp>
      <p:sp>
        <p:nvSpPr>
          <p:cNvPr name="TextBox 8" id="8"/>
          <p:cNvSpPr txBox="true"/>
          <p:nvPr/>
        </p:nvSpPr>
        <p:spPr>
          <a:xfrm rot="0">
            <a:off x="8299820" y="1291272"/>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Industrial Door Systems</a:t>
            </a:r>
          </a:p>
        </p:txBody>
      </p:sp>
      <p:sp>
        <p:nvSpPr>
          <p:cNvPr name="TextBox 9" id="9"/>
          <p:cNvSpPr txBox="true"/>
          <p:nvPr/>
        </p:nvSpPr>
        <p:spPr>
          <a:xfrm rot="0">
            <a:off x="8299820" y="2960123"/>
            <a:ext cx="7316205" cy="20821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Industrial Door Warehouse, Factory, Military Facilities and large -volume facilities such as large openings in the environment in which it is the general name of automatic door systems used to close high performance areas. The industrial gate, also known as a sectional gate, is specially produced in a way that is most suitable for the size and architectural structure of the project.</a:t>
            </a: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en/"/>
              </a:rPr>
              <a:t>www.iduvan.com</a:t>
            </a:r>
          </a:p>
        </p:txBody>
      </p:sp>
      <p:sp>
        <p:nvSpPr>
          <p:cNvPr name="TextBox 11" id="11"/>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en/industrial-door-systems/"/>
              </a:rPr>
              <a:t>Click on the images to view the product gallery</a:t>
            </a:r>
          </a:p>
        </p:txBody>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a:t>
            </a:r>
          </a:p>
        </p:txBody>
      </p:sp>
    </p:spTree>
  </p:cSld>
  <p:clrMapOvr>
    <a:masterClrMapping/>
  </p:clrMapOvr>
  <p:transition spd="fast">
    <p:wipe dir="l"/>
  </p:transition>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508856" y="1718062"/>
            <a:ext cx="3954270" cy="7540238"/>
          </a:xfrm>
          <a:custGeom>
            <a:avLst/>
            <a:gdLst/>
            <a:ahLst/>
            <a:cxnLst/>
            <a:rect r="r" b="b" t="t" l="l"/>
            <a:pathLst>
              <a:path h="7540238" w="3954270">
                <a:moveTo>
                  <a:pt x="0" y="0"/>
                </a:moveTo>
                <a:lnTo>
                  <a:pt x="3954270" y="0"/>
                </a:lnTo>
                <a:lnTo>
                  <a:pt x="3954270" y="7540238"/>
                </a:lnTo>
                <a:lnTo>
                  <a:pt x="0" y="7540238"/>
                </a:lnTo>
                <a:lnTo>
                  <a:pt x="0" y="0"/>
                </a:lnTo>
                <a:close/>
              </a:path>
            </a:pathLst>
          </a:custGeom>
          <a:blipFill>
            <a:blip r:embed="rId5"/>
            <a:stretch>
              <a:fillRect l="0" t="0" r="0" b="-102675"/>
            </a:stretch>
          </a:blipFill>
        </p:spPr>
      </p:sp>
      <p:sp>
        <p:nvSpPr>
          <p:cNvPr name="Freeform 4" id="4"/>
          <p:cNvSpPr/>
          <p:nvPr/>
        </p:nvSpPr>
        <p:spPr>
          <a:xfrm flipH="false" flipV="false" rot="0">
            <a:off x="7129203" y="1739623"/>
            <a:ext cx="3831938" cy="7518677"/>
          </a:xfrm>
          <a:custGeom>
            <a:avLst/>
            <a:gdLst/>
            <a:ahLst/>
            <a:cxnLst/>
            <a:rect r="r" b="b" t="t" l="l"/>
            <a:pathLst>
              <a:path h="7518677" w="3831938">
                <a:moveTo>
                  <a:pt x="0" y="0"/>
                </a:moveTo>
                <a:lnTo>
                  <a:pt x="3831938" y="0"/>
                </a:lnTo>
                <a:lnTo>
                  <a:pt x="3831938" y="7518677"/>
                </a:lnTo>
                <a:lnTo>
                  <a:pt x="0" y="7518677"/>
                </a:lnTo>
                <a:lnTo>
                  <a:pt x="0" y="0"/>
                </a:lnTo>
                <a:close/>
              </a:path>
            </a:pathLst>
          </a:custGeom>
          <a:blipFill>
            <a:blip r:embed="rId5"/>
            <a:stretch>
              <a:fillRect l="0" t="-96968" r="0" b="0"/>
            </a:stretch>
          </a:blipFill>
        </p:spPr>
      </p:sp>
      <p:sp>
        <p:nvSpPr>
          <p:cNvPr name="Freeform 5" id="5"/>
          <p:cNvSpPr/>
          <p:nvPr/>
        </p:nvSpPr>
        <p:spPr>
          <a:xfrm flipH="false" flipV="false" rot="0">
            <a:off x="11608841" y="1739623"/>
            <a:ext cx="4045284" cy="7529250"/>
          </a:xfrm>
          <a:custGeom>
            <a:avLst/>
            <a:gdLst/>
            <a:ahLst/>
            <a:cxnLst/>
            <a:rect r="r" b="b" t="t" l="l"/>
            <a:pathLst>
              <a:path h="7529250" w="4045284">
                <a:moveTo>
                  <a:pt x="0" y="0"/>
                </a:moveTo>
                <a:lnTo>
                  <a:pt x="4045284" y="0"/>
                </a:lnTo>
                <a:lnTo>
                  <a:pt x="4045284" y="7529250"/>
                </a:lnTo>
                <a:lnTo>
                  <a:pt x="0" y="7529250"/>
                </a:lnTo>
                <a:lnTo>
                  <a:pt x="0" y="0"/>
                </a:lnTo>
                <a:close/>
              </a:path>
            </a:pathLst>
          </a:custGeom>
          <a:blipFill>
            <a:blip r:embed="rId6"/>
            <a:stretch>
              <a:fillRect l="0" t="0" r="0" b="-100850"/>
            </a:stretch>
          </a:blipFill>
        </p:spPr>
      </p:sp>
      <p:sp>
        <p:nvSpPr>
          <p:cNvPr name="TextBox 6" id="6"/>
          <p:cNvSpPr txBox="true"/>
          <p:nvPr/>
        </p:nvSpPr>
        <p:spPr>
          <a:xfrm rot="0">
            <a:off x="2058734" y="200155"/>
            <a:ext cx="6021504"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Bed and Base Set</a:t>
            </a:r>
          </a:p>
        </p:txBody>
      </p:sp>
      <p:sp>
        <p:nvSpPr>
          <p:cNvPr name="TextBox 7" id="7"/>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a:t>
            </a:r>
          </a:p>
        </p:txBody>
      </p:sp>
      <p:sp>
        <p:nvSpPr>
          <p:cNvPr name="Freeform 8" id="8">
            <a:hlinkClick r:id="rId8"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7"/>
            <a:stretch>
              <a:fillRect l="0" t="0" r="0" b="0"/>
            </a:stretch>
          </a:blipFill>
        </p:spPr>
      </p:sp>
      <p:sp>
        <p:nvSpPr>
          <p:cNvPr name="Freeform 9" id="9">
            <a:hlinkClick r:id="rId10"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9"/>
            <a:stretch>
              <a:fillRect l="0" t="0" r="0" b="0"/>
            </a:stretch>
          </a:blipFill>
        </p:spPr>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Tree>
  </p:cSld>
  <p:clrMapOvr>
    <a:masterClrMapping/>
  </p:clrMapOvr>
  <p:transition spd="fast">
    <p:wipe dir="l"/>
  </p:transition>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618788" y="1745302"/>
            <a:ext cx="3987712" cy="7512998"/>
          </a:xfrm>
          <a:custGeom>
            <a:avLst/>
            <a:gdLst/>
            <a:ahLst/>
            <a:cxnLst/>
            <a:rect r="r" b="b" t="t" l="l"/>
            <a:pathLst>
              <a:path h="7512998" w="3987712">
                <a:moveTo>
                  <a:pt x="0" y="0"/>
                </a:moveTo>
                <a:lnTo>
                  <a:pt x="3987712" y="0"/>
                </a:lnTo>
                <a:lnTo>
                  <a:pt x="3987712" y="7512998"/>
                </a:lnTo>
                <a:lnTo>
                  <a:pt x="0" y="7512998"/>
                </a:lnTo>
                <a:lnTo>
                  <a:pt x="0" y="0"/>
                </a:lnTo>
                <a:close/>
              </a:path>
            </a:pathLst>
          </a:custGeom>
          <a:blipFill>
            <a:blip r:embed="rId5"/>
            <a:stretch>
              <a:fillRect l="0" t="-99352" r="0" b="0"/>
            </a:stretch>
          </a:blipFill>
        </p:spPr>
      </p:sp>
      <p:sp>
        <p:nvSpPr>
          <p:cNvPr name="TextBox 4" id="4"/>
          <p:cNvSpPr txBox="true"/>
          <p:nvPr/>
        </p:nvSpPr>
        <p:spPr>
          <a:xfrm rot="0">
            <a:off x="2058734" y="200155"/>
            <a:ext cx="6021504"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Bed and Base Set</a:t>
            </a:r>
          </a:p>
        </p:txBody>
      </p:sp>
      <p:sp>
        <p:nvSpPr>
          <p:cNvPr name="TextBox 5" id="5"/>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Sales</a:t>
            </a:r>
          </a:p>
        </p:txBody>
      </p:sp>
      <p:sp>
        <p:nvSpPr>
          <p:cNvPr name="Freeform 6" id="6"/>
          <p:cNvSpPr/>
          <p:nvPr/>
        </p:nvSpPr>
        <p:spPr>
          <a:xfrm flipH="false" flipV="false" rot="0">
            <a:off x="6996211" y="1745302"/>
            <a:ext cx="4011257" cy="7512998"/>
          </a:xfrm>
          <a:custGeom>
            <a:avLst/>
            <a:gdLst/>
            <a:ahLst/>
            <a:cxnLst/>
            <a:rect r="r" b="b" t="t" l="l"/>
            <a:pathLst>
              <a:path h="7512998" w="4011257">
                <a:moveTo>
                  <a:pt x="0" y="0"/>
                </a:moveTo>
                <a:lnTo>
                  <a:pt x="4011257" y="0"/>
                </a:lnTo>
                <a:lnTo>
                  <a:pt x="4011257" y="7512998"/>
                </a:lnTo>
                <a:lnTo>
                  <a:pt x="0" y="7512998"/>
                </a:lnTo>
                <a:lnTo>
                  <a:pt x="0" y="0"/>
                </a:lnTo>
                <a:close/>
              </a:path>
            </a:pathLst>
          </a:custGeom>
          <a:blipFill>
            <a:blip r:embed="rId5"/>
            <a:stretch>
              <a:fillRect l="0" t="0" r="0" b="-100529"/>
            </a:stretch>
          </a:blipFill>
        </p:spPr>
      </p:sp>
      <p:sp>
        <p:nvSpPr>
          <p:cNvPr name="Freeform 7" id="7"/>
          <p:cNvSpPr/>
          <p:nvPr/>
        </p:nvSpPr>
        <p:spPr>
          <a:xfrm flipH="false" flipV="false" rot="0">
            <a:off x="2219508" y="1739623"/>
            <a:ext cx="3977846" cy="7518677"/>
          </a:xfrm>
          <a:custGeom>
            <a:avLst/>
            <a:gdLst/>
            <a:ahLst/>
            <a:cxnLst/>
            <a:rect r="r" b="b" t="t" l="l"/>
            <a:pathLst>
              <a:path h="7518677" w="3977846">
                <a:moveTo>
                  <a:pt x="0" y="0"/>
                </a:moveTo>
                <a:lnTo>
                  <a:pt x="3977846" y="0"/>
                </a:lnTo>
                <a:lnTo>
                  <a:pt x="3977846" y="7518677"/>
                </a:lnTo>
                <a:lnTo>
                  <a:pt x="0" y="7518677"/>
                </a:lnTo>
                <a:lnTo>
                  <a:pt x="0" y="0"/>
                </a:lnTo>
                <a:close/>
              </a:path>
            </a:pathLst>
          </a:custGeom>
          <a:blipFill>
            <a:blip r:embed="rId6"/>
            <a:stretch>
              <a:fillRect l="0" t="-97780" r="0" b="0"/>
            </a:stretch>
          </a:blipFill>
        </p:spPr>
      </p:sp>
      <p:sp>
        <p:nvSpPr>
          <p:cNvPr name="Freeform 8" id="8">
            <a:hlinkClick r:id="rId8"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7"/>
            <a:stretch>
              <a:fillRect l="0" t="0" r="0" b="0"/>
            </a:stretch>
          </a:blipFill>
        </p:spPr>
      </p:sp>
      <p:sp>
        <p:nvSpPr>
          <p:cNvPr name="Freeform 9" id="9">
            <a:hlinkClick r:id="rId10"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9"/>
            <a:stretch>
              <a:fillRect l="0" t="0" r="0" b="0"/>
            </a:stretch>
          </a:blipFill>
        </p:spPr>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en/"/>
              </a:rPr>
              <a:t>www.iduvan.com</a:t>
            </a:r>
          </a:p>
        </p:txBody>
      </p:sp>
    </p:spTree>
  </p:cSld>
  <p:clrMapOvr>
    <a:masterClrMapping/>
  </p:clrMapOvr>
  <p:transition spd="fast">
    <p:wipe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2931" y="1940071"/>
            <a:ext cx="3328100" cy="8346929"/>
          </a:xfrm>
          <a:custGeom>
            <a:avLst/>
            <a:gdLst/>
            <a:ahLst/>
            <a:cxnLst/>
            <a:rect r="r" b="b" t="t" l="l"/>
            <a:pathLst>
              <a:path h="8346929" w="3328100">
                <a:moveTo>
                  <a:pt x="0" y="0"/>
                </a:moveTo>
                <a:lnTo>
                  <a:pt x="3328100" y="0"/>
                </a:lnTo>
                <a:lnTo>
                  <a:pt x="3328100" y="8346929"/>
                </a:lnTo>
                <a:lnTo>
                  <a:pt x="0" y="8346929"/>
                </a:lnTo>
                <a:lnTo>
                  <a:pt x="0" y="0"/>
                </a:lnTo>
                <a:close/>
              </a:path>
            </a:pathLst>
          </a:custGeom>
          <a:blipFill>
            <a:blip r:embed="rId2"/>
            <a:stretch>
              <a:fillRect l="-37304" t="0" r="-50796" b="0"/>
            </a:stretch>
          </a:blipFill>
          <a:ln w="9525" cap="rnd">
            <a:solidFill>
              <a:srgbClr val="000000"/>
            </a:solidFill>
            <a:prstDash val="solid"/>
            <a:round/>
          </a:ln>
        </p:spPr>
      </p:sp>
      <p:sp>
        <p:nvSpPr>
          <p:cNvPr name="Freeform 3" id="3"/>
          <p:cNvSpPr/>
          <p:nvPr/>
        </p:nvSpPr>
        <p:spPr>
          <a:xfrm flipH="false" flipV="false" rot="0">
            <a:off x="3784448" y="1940071"/>
            <a:ext cx="3544698" cy="8346929"/>
          </a:xfrm>
          <a:custGeom>
            <a:avLst/>
            <a:gdLst/>
            <a:ahLst/>
            <a:cxnLst/>
            <a:rect r="r" b="b" t="t" l="l"/>
            <a:pathLst>
              <a:path h="8346929" w="3544698">
                <a:moveTo>
                  <a:pt x="0" y="0"/>
                </a:moveTo>
                <a:lnTo>
                  <a:pt x="3544698" y="0"/>
                </a:lnTo>
                <a:lnTo>
                  <a:pt x="3544698" y="8346929"/>
                </a:lnTo>
                <a:lnTo>
                  <a:pt x="0" y="8346929"/>
                </a:lnTo>
                <a:lnTo>
                  <a:pt x="0" y="0"/>
                </a:lnTo>
                <a:close/>
              </a:path>
            </a:pathLst>
          </a:custGeom>
          <a:blipFill>
            <a:blip r:embed="rId3"/>
            <a:stretch>
              <a:fillRect l="-31342" t="0" r="-36066" b="0"/>
            </a:stretch>
          </a:blipFill>
          <a:ln w="9525" cap="rnd">
            <a:solidFill>
              <a:srgbClr val="000000"/>
            </a:solidFill>
            <a:prstDash val="solid"/>
            <a:round/>
          </a:ln>
        </p:spPr>
      </p:sp>
      <p:sp>
        <p:nvSpPr>
          <p:cNvPr name="Freeform 4" id="4"/>
          <p:cNvSpPr/>
          <p:nvPr/>
        </p:nvSpPr>
        <p:spPr>
          <a:xfrm flipH="false" flipV="false" rot="0">
            <a:off x="7552984" y="1940071"/>
            <a:ext cx="3319754" cy="8346929"/>
          </a:xfrm>
          <a:custGeom>
            <a:avLst/>
            <a:gdLst/>
            <a:ahLst/>
            <a:cxnLst/>
            <a:rect r="r" b="b" t="t" l="l"/>
            <a:pathLst>
              <a:path h="8346929" w="3319754">
                <a:moveTo>
                  <a:pt x="0" y="0"/>
                </a:moveTo>
                <a:lnTo>
                  <a:pt x="3319754" y="0"/>
                </a:lnTo>
                <a:lnTo>
                  <a:pt x="3319754" y="8346929"/>
                </a:lnTo>
                <a:lnTo>
                  <a:pt x="0" y="8346929"/>
                </a:lnTo>
                <a:lnTo>
                  <a:pt x="0" y="0"/>
                </a:lnTo>
                <a:close/>
              </a:path>
            </a:pathLst>
          </a:custGeom>
          <a:blipFill>
            <a:blip r:embed="rId4"/>
            <a:stretch>
              <a:fillRect l="-35864" t="0" r="-42887" b="0"/>
            </a:stretch>
          </a:blipFill>
          <a:ln w="9525" cap="rnd">
            <a:solidFill>
              <a:srgbClr val="000000"/>
            </a:solidFill>
            <a:prstDash val="solid"/>
            <a:round/>
          </a:ln>
        </p:spPr>
      </p:sp>
      <p:grpSp>
        <p:nvGrpSpPr>
          <p:cNvPr name="Group 5" id="5"/>
          <p:cNvGrpSpPr/>
          <p:nvPr/>
        </p:nvGrpSpPr>
        <p:grpSpPr>
          <a:xfrm rot="0">
            <a:off x="377108" y="2848699"/>
            <a:ext cx="507873" cy="6122143"/>
            <a:chOff x="0" y="0"/>
            <a:chExt cx="133761" cy="1612416"/>
          </a:xfrm>
        </p:grpSpPr>
        <p:sp>
          <p:nvSpPr>
            <p:cNvPr name="Freeform 6" id="6"/>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7" id="7"/>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grpSp>
        <p:nvGrpSpPr>
          <p:cNvPr name="Group 8" id="8"/>
          <p:cNvGrpSpPr/>
          <p:nvPr/>
        </p:nvGrpSpPr>
        <p:grpSpPr>
          <a:xfrm rot="0">
            <a:off x="3880111" y="2848699"/>
            <a:ext cx="507873" cy="6122143"/>
            <a:chOff x="0" y="0"/>
            <a:chExt cx="133761" cy="1612416"/>
          </a:xfrm>
        </p:grpSpPr>
        <p:sp>
          <p:nvSpPr>
            <p:cNvPr name="Freeform 9" id="9"/>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10" id="10"/>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grpSp>
        <p:nvGrpSpPr>
          <p:cNvPr name="Group 11" id="11"/>
          <p:cNvGrpSpPr/>
          <p:nvPr/>
        </p:nvGrpSpPr>
        <p:grpSpPr>
          <a:xfrm rot="0">
            <a:off x="7716144" y="2848699"/>
            <a:ext cx="507873" cy="6122143"/>
            <a:chOff x="0" y="0"/>
            <a:chExt cx="133761" cy="1612416"/>
          </a:xfrm>
        </p:grpSpPr>
        <p:sp>
          <p:nvSpPr>
            <p:cNvPr name="Freeform 12" id="12"/>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13" id="13"/>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sp>
        <p:nvSpPr>
          <p:cNvPr name="Freeform 14" id="14"/>
          <p:cNvSpPr/>
          <p:nvPr/>
        </p:nvSpPr>
        <p:spPr>
          <a:xfrm flipH="false" flipV="false" rot="0">
            <a:off x="14529680" y="1940071"/>
            <a:ext cx="3408435" cy="8346929"/>
          </a:xfrm>
          <a:custGeom>
            <a:avLst/>
            <a:gdLst/>
            <a:ahLst/>
            <a:cxnLst/>
            <a:rect r="r" b="b" t="t" l="l"/>
            <a:pathLst>
              <a:path h="8346929" w="3408435">
                <a:moveTo>
                  <a:pt x="0" y="0"/>
                </a:moveTo>
                <a:lnTo>
                  <a:pt x="3408435" y="0"/>
                </a:lnTo>
                <a:lnTo>
                  <a:pt x="3408435" y="8346929"/>
                </a:lnTo>
                <a:lnTo>
                  <a:pt x="0" y="8346929"/>
                </a:lnTo>
                <a:lnTo>
                  <a:pt x="0" y="0"/>
                </a:lnTo>
                <a:close/>
              </a:path>
            </a:pathLst>
          </a:custGeom>
          <a:blipFill>
            <a:blip r:embed="rId5"/>
            <a:stretch>
              <a:fillRect l="-27386" t="0" r="-46715" b="0"/>
            </a:stretch>
          </a:blipFill>
          <a:ln w="9525" cap="rnd">
            <a:solidFill>
              <a:srgbClr val="000000"/>
            </a:solidFill>
            <a:prstDash val="solid"/>
            <a:round/>
          </a:ln>
        </p:spPr>
      </p:sp>
      <p:grpSp>
        <p:nvGrpSpPr>
          <p:cNvPr name="Group 15" id="15"/>
          <p:cNvGrpSpPr/>
          <p:nvPr/>
        </p:nvGrpSpPr>
        <p:grpSpPr>
          <a:xfrm rot="0">
            <a:off x="14624930" y="2922943"/>
            <a:ext cx="507873" cy="6122143"/>
            <a:chOff x="0" y="0"/>
            <a:chExt cx="133761" cy="1612416"/>
          </a:xfrm>
        </p:grpSpPr>
        <p:sp>
          <p:nvSpPr>
            <p:cNvPr name="Freeform 16" id="16"/>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17" id="17"/>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sp>
        <p:nvSpPr>
          <p:cNvPr name="Freeform 18" id="18"/>
          <p:cNvSpPr/>
          <p:nvPr/>
        </p:nvSpPr>
        <p:spPr>
          <a:xfrm flipH="false" flipV="false" rot="0">
            <a:off x="11101338" y="1996447"/>
            <a:ext cx="3219742" cy="8290553"/>
          </a:xfrm>
          <a:custGeom>
            <a:avLst/>
            <a:gdLst/>
            <a:ahLst/>
            <a:cxnLst/>
            <a:rect r="r" b="b" t="t" l="l"/>
            <a:pathLst>
              <a:path h="8290553" w="3219742">
                <a:moveTo>
                  <a:pt x="0" y="0"/>
                </a:moveTo>
                <a:lnTo>
                  <a:pt x="3219742" y="0"/>
                </a:lnTo>
                <a:lnTo>
                  <a:pt x="3219742" y="8290553"/>
                </a:lnTo>
                <a:lnTo>
                  <a:pt x="0" y="8290553"/>
                </a:lnTo>
                <a:lnTo>
                  <a:pt x="0" y="0"/>
                </a:lnTo>
                <a:close/>
              </a:path>
            </a:pathLst>
          </a:custGeom>
          <a:blipFill>
            <a:blip r:embed="rId6"/>
            <a:stretch>
              <a:fillRect l="-18439" t="0" r="-34708" b="0"/>
            </a:stretch>
          </a:blipFill>
          <a:ln w="9525" cap="rnd">
            <a:solidFill>
              <a:srgbClr val="000000"/>
            </a:solidFill>
            <a:prstDash val="solid"/>
            <a:round/>
          </a:ln>
        </p:spPr>
      </p:sp>
      <p:grpSp>
        <p:nvGrpSpPr>
          <p:cNvPr name="Group 19" id="19"/>
          <p:cNvGrpSpPr/>
          <p:nvPr/>
        </p:nvGrpSpPr>
        <p:grpSpPr>
          <a:xfrm rot="0">
            <a:off x="11177538" y="2922943"/>
            <a:ext cx="507873" cy="6122143"/>
            <a:chOff x="0" y="0"/>
            <a:chExt cx="133761" cy="1612416"/>
          </a:xfrm>
        </p:grpSpPr>
        <p:sp>
          <p:nvSpPr>
            <p:cNvPr name="Freeform 20" id="20"/>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21" id="21"/>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grpSp>
        <p:nvGrpSpPr>
          <p:cNvPr name="Group 22" id="22"/>
          <p:cNvGrpSpPr/>
          <p:nvPr/>
        </p:nvGrpSpPr>
        <p:grpSpPr>
          <a:xfrm rot="0">
            <a:off x="11177538" y="2922943"/>
            <a:ext cx="507873" cy="6122143"/>
            <a:chOff x="0" y="0"/>
            <a:chExt cx="133761" cy="1612416"/>
          </a:xfrm>
        </p:grpSpPr>
        <p:sp>
          <p:nvSpPr>
            <p:cNvPr name="Freeform 23" id="23"/>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24" id="24"/>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sp>
        <p:nvSpPr>
          <p:cNvPr name="TextBox 25" id="25"/>
          <p:cNvSpPr txBox="true"/>
          <p:nvPr/>
        </p:nvSpPr>
        <p:spPr>
          <a:xfrm rot="0">
            <a:off x="1542322" y="508006"/>
            <a:ext cx="9482816"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Our Product Groups</a:t>
            </a:r>
          </a:p>
        </p:txBody>
      </p:sp>
      <p:sp>
        <p:nvSpPr>
          <p:cNvPr name="TextBox 26" id="26"/>
          <p:cNvSpPr txBox="true"/>
          <p:nvPr/>
        </p:nvSpPr>
        <p:spPr>
          <a:xfrm rot="-5400000">
            <a:off x="-1848219" y="5495699"/>
            <a:ext cx="5351085" cy="9766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Interior Furniture Manufactu</a:t>
            </a:r>
            <a:r>
              <a:rPr lang="en-US" sz="2799">
                <a:solidFill>
                  <a:srgbClr val="201F25">
                    <a:alpha val="98824"/>
                  </a:srgbClr>
                </a:solidFill>
                <a:latin typeface="Neue Montreal"/>
                <a:ea typeface="Neue Montreal"/>
                <a:cs typeface="Neue Montreal"/>
                <a:sym typeface="Neue Montreal"/>
              </a:rPr>
              <a:t>ring</a:t>
            </a:r>
          </a:p>
          <a:p>
            <a:pPr algn="ctr">
              <a:lnSpc>
                <a:spcPts val="3919"/>
              </a:lnSpc>
            </a:pPr>
          </a:p>
        </p:txBody>
      </p:sp>
      <p:sp>
        <p:nvSpPr>
          <p:cNvPr name="TextBox 27" id="27"/>
          <p:cNvSpPr txBox="true"/>
          <p:nvPr/>
        </p:nvSpPr>
        <p:spPr>
          <a:xfrm rot="-5400000">
            <a:off x="1681403" y="5402406"/>
            <a:ext cx="5278798" cy="9766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Architecture and Interio</a:t>
            </a:r>
            <a:r>
              <a:rPr lang="en-US" sz="2799">
                <a:solidFill>
                  <a:srgbClr val="201F25">
                    <a:alpha val="98824"/>
                  </a:srgbClr>
                </a:solidFill>
                <a:latin typeface="Neue Montreal"/>
                <a:ea typeface="Neue Montreal"/>
                <a:cs typeface="Neue Montreal"/>
                <a:sym typeface="Neue Montreal"/>
              </a:rPr>
              <a:t>r Design</a:t>
            </a:r>
          </a:p>
          <a:p>
            <a:pPr algn="ctr">
              <a:lnSpc>
                <a:spcPts val="3919"/>
              </a:lnSpc>
            </a:pPr>
          </a:p>
        </p:txBody>
      </p:sp>
      <p:sp>
        <p:nvSpPr>
          <p:cNvPr name="TextBox 28" id="28"/>
          <p:cNvSpPr txBox="true"/>
          <p:nvPr/>
        </p:nvSpPr>
        <p:spPr>
          <a:xfrm rot="-5400000">
            <a:off x="4838587" y="5640531"/>
            <a:ext cx="6122143"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Aluminum and Glass</a:t>
            </a:r>
            <a:r>
              <a:rPr lang="en-US" sz="2799">
                <a:solidFill>
                  <a:srgbClr val="201F25">
                    <a:alpha val="98824"/>
                  </a:srgbClr>
                </a:solidFill>
                <a:latin typeface="Neue Montreal"/>
                <a:ea typeface="Neue Montreal"/>
                <a:cs typeface="Neue Montreal"/>
                <a:sym typeface="Neue Montreal"/>
              </a:rPr>
              <a:t> Systems</a:t>
            </a:r>
          </a:p>
        </p:txBody>
      </p:sp>
      <p:sp>
        <p:nvSpPr>
          <p:cNvPr name="TextBox 29" id="29"/>
          <p:cNvSpPr txBox="true"/>
          <p:nvPr/>
        </p:nvSpPr>
        <p:spPr>
          <a:xfrm rot="-5400000">
            <a:off x="11747374" y="5743349"/>
            <a:ext cx="6122143"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Industrial Door</a:t>
            </a:r>
            <a:r>
              <a:rPr lang="en-US" sz="2799">
                <a:solidFill>
                  <a:srgbClr val="201F25">
                    <a:alpha val="98824"/>
                  </a:srgbClr>
                </a:solidFill>
                <a:latin typeface="Neue Montreal"/>
                <a:ea typeface="Neue Montreal"/>
                <a:cs typeface="Neue Montreal"/>
                <a:sym typeface="Neue Montreal"/>
              </a:rPr>
              <a:t> Systems</a:t>
            </a:r>
          </a:p>
        </p:txBody>
      </p:sp>
      <p:sp>
        <p:nvSpPr>
          <p:cNvPr name="TextBox 30" id="30"/>
          <p:cNvSpPr txBox="true"/>
          <p:nvPr/>
        </p:nvSpPr>
        <p:spPr>
          <a:xfrm rot="-5400000">
            <a:off x="8299982" y="5743349"/>
            <a:ext cx="6122143"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Exterior Products and</a:t>
            </a:r>
            <a:r>
              <a:rPr lang="en-US" sz="2799">
                <a:solidFill>
                  <a:srgbClr val="201F25">
                    <a:alpha val="98824"/>
                  </a:srgbClr>
                </a:solidFill>
                <a:latin typeface="Neue Montreal"/>
                <a:ea typeface="Neue Montreal"/>
                <a:cs typeface="Neue Montreal"/>
                <a:sym typeface="Neue Montreal"/>
              </a:rPr>
              <a:t> Systems</a:t>
            </a:r>
          </a:p>
        </p:txBody>
      </p:sp>
      <p:sp>
        <p:nvSpPr>
          <p:cNvPr name="Freeform 31" id="31">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wipe dir="l"/>
  </p:transition>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144000" cy="10302014"/>
            <a:chOff x="0" y="0"/>
            <a:chExt cx="2408296" cy="2713288"/>
          </a:xfrm>
        </p:grpSpPr>
        <p:sp>
          <p:nvSpPr>
            <p:cNvPr name="Freeform 3" id="3"/>
            <p:cNvSpPr/>
            <p:nvPr/>
          </p:nvSpPr>
          <p:spPr>
            <a:xfrm flipH="false" flipV="false" rot="0">
              <a:off x="0" y="0"/>
              <a:ext cx="2408296" cy="2713287"/>
            </a:xfrm>
            <a:custGeom>
              <a:avLst/>
              <a:gdLst/>
              <a:ahLst/>
              <a:cxnLst/>
              <a:rect r="r" b="b" t="t" l="l"/>
              <a:pathLst>
                <a:path h="2713287" w="2408296">
                  <a:moveTo>
                    <a:pt x="0" y="0"/>
                  </a:moveTo>
                  <a:lnTo>
                    <a:pt x="2408296" y="0"/>
                  </a:lnTo>
                  <a:lnTo>
                    <a:pt x="2408296" y="2713287"/>
                  </a:lnTo>
                  <a:lnTo>
                    <a:pt x="0" y="2713287"/>
                  </a:lnTo>
                  <a:close/>
                </a:path>
              </a:pathLst>
            </a:custGeom>
            <a:solidFill>
              <a:srgbClr val="E7E2DE"/>
            </a:solidFill>
          </p:spPr>
        </p:sp>
        <p:sp>
          <p:nvSpPr>
            <p:cNvPr name="TextBox 4" id="4"/>
            <p:cNvSpPr txBox="true"/>
            <p:nvPr/>
          </p:nvSpPr>
          <p:spPr>
            <a:xfrm>
              <a:off x="0" y="-47625"/>
              <a:ext cx="2408296" cy="2760913"/>
            </a:xfrm>
            <a:prstGeom prst="rect">
              <a:avLst/>
            </a:prstGeom>
          </p:spPr>
          <p:txBody>
            <a:bodyPr anchor="ctr" rtlCol="false" tIns="50800" lIns="50800" bIns="50800" rIns="50800"/>
            <a:lstStyle/>
            <a:p>
              <a:pPr algn="ctr">
                <a:lnSpc>
                  <a:spcPts val="2789"/>
                </a:lnSpc>
              </a:pPr>
            </a:p>
          </p:txBody>
        </p:sp>
      </p:grpSp>
      <p:sp>
        <p:nvSpPr>
          <p:cNvPr name="Freeform 5" id="5"/>
          <p:cNvSpPr/>
          <p:nvPr/>
        </p:nvSpPr>
        <p:spPr>
          <a:xfrm flipH="false" flipV="false" rot="0">
            <a:off x="-967198" y="2773688"/>
            <a:ext cx="10111198" cy="4739624"/>
          </a:xfrm>
          <a:custGeom>
            <a:avLst/>
            <a:gdLst/>
            <a:ahLst/>
            <a:cxnLst/>
            <a:rect r="r" b="b" t="t" l="l"/>
            <a:pathLst>
              <a:path h="4739624" w="10111198">
                <a:moveTo>
                  <a:pt x="0" y="0"/>
                </a:moveTo>
                <a:lnTo>
                  <a:pt x="10111198" y="0"/>
                </a:lnTo>
                <a:lnTo>
                  <a:pt x="10111198" y="4739624"/>
                </a:lnTo>
                <a:lnTo>
                  <a:pt x="0" y="4739624"/>
                </a:lnTo>
                <a:lnTo>
                  <a:pt x="0" y="0"/>
                </a:lnTo>
                <a:close/>
              </a:path>
            </a:pathLst>
          </a:custGeom>
          <a:blipFill>
            <a:blip r:embed="rId2"/>
            <a:stretch>
              <a:fillRect l="0" t="0" r="0" b="0"/>
            </a:stretch>
          </a:blipFill>
        </p:spPr>
      </p:sp>
      <p:sp>
        <p:nvSpPr>
          <p:cNvPr name="TextBox 6" id="6"/>
          <p:cNvSpPr txBox="true"/>
          <p:nvPr/>
        </p:nvSpPr>
        <p:spPr>
          <a:xfrm rot="0">
            <a:off x="10274124" y="1695526"/>
            <a:ext cx="5826685" cy="1219193"/>
          </a:xfrm>
          <a:prstGeom prst="rect">
            <a:avLst/>
          </a:prstGeom>
        </p:spPr>
        <p:txBody>
          <a:bodyPr anchor="t" rtlCol="false" tIns="0" lIns="0" bIns="0" rIns="0">
            <a:spAutoFit/>
          </a:bodyPr>
          <a:lstStyle/>
          <a:p>
            <a:pPr algn="l">
              <a:lnSpc>
                <a:spcPts val="9750"/>
              </a:lnSpc>
            </a:pPr>
            <a:r>
              <a:rPr lang="en-US" sz="7500" b="true">
                <a:solidFill>
                  <a:srgbClr val="404040"/>
                </a:solidFill>
                <a:latin typeface="Canva Sans Bold"/>
                <a:ea typeface="Canva Sans Bold"/>
                <a:cs typeface="Canva Sans Bold"/>
                <a:sym typeface="Canva Sans Bold"/>
              </a:rPr>
              <a:t>Contact us</a:t>
            </a:r>
          </a:p>
        </p:txBody>
      </p:sp>
      <p:sp>
        <p:nvSpPr>
          <p:cNvPr name="TextBox 7" id="7"/>
          <p:cNvSpPr txBox="true"/>
          <p:nvPr/>
        </p:nvSpPr>
        <p:spPr>
          <a:xfrm rot="0">
            <a:off x="10274124" y="3761242"/>
            <a:ext cx="6343719" cy="137731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Find the perfect part to complete your projects with our wide range of products. Let us help you source your products at the most competitive prices and under the best conditions.</a:t>
            </a:r>
          </a:p>
        </p:txBody>
      </p:sp>
      <p:sp>
        <p:nvSpPr>
          <p:cNvPr name="TextBox 8" id="8"/>
          <p:cNvSpPr txBox="true"/>
          <p:nvPr/>
        </p:nvSpPr>
        <p:spPr>
          <a:xfrm rot="0">
            <a:off x="10274124" y="5623480"/>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address 1</a:t>
            </a:r>
          </a:p>
        </p:txBody>
      </p:sp>
      <p:sp>
        <p:nvSpPr>
          <p:cNvPr name="TextBox 9" id="9"/>
          <p:cNvSpPr txBox="true"/>
          <p:nvPr/>
        </p:nvSpPr>
        <p:spPr>
          <a:xfrm rot="0">
            <a:off x="10274124" y="6138981"/>
            <a:ext cx="2635027" cy="1729741"/>
          </a:xfrm>
          <a:prstGeom prst="rect">
            <a:avLst/>
          </a:prstGeom>
        </p:spPr>
        <p:txBody>
          <a:bodyPr anchor="t" rtlCol="false" tIns="0" lIns="0" bIns="0" rIns="0">
            <a:spAutoFit/>
          </a:bodyPr>
          <a:lstStyle/>
          <a:p>
            <a:pPr algn="l">
              <a:lnSpc>
                <a:spcPts val="2789"/>
              </a:lnSpc>
            </a:pPr>
            <a:r>
              <a:rPr lang="en-US" sz="1799">
                <a:solidFill>
                  <a:srgbClr val="6D6D6D"/>
                </a:solidFill>
                <a:latin typeface="Canva Sans"/>
                <a:ea typeface="Canva Sans"/>
                <a:cs typeface="Canva Sans"/>
                <a:sym typeface="Canva Sans"/>
              </a:rPr>
              <a:t>city of Plovdiv, Pazardzhik highway 11th km</a:t>
            </a:r>
          </a:p>
          <a:p>
            <a:pPr algn="l">
              <a:lnSpc>
                <a:spcPts val="2789"/>
              </a:lnSpc>
            </a:pPr>
            <a:r>
              <a:rPr lang="en-US" sz="1799">
                <a:solidFill>
                  <a:srgbClr val="6D6D6D"/>
                </a:solidFill>
                <a:latin typeface="Canva Sans"/>
                <a:ea typeface="Canva Sans"/>
                <a:cs typeface="Canva Sans"/>
                <a:sym typeface="Canva Sans"/>
              </a:rPr>
              <a:t>Bulgaria</a:t>
            </a:r>
          </a:p>
          <a:p>
            <a:pPr algn="just">
              <a:lnSpc>
                <a:spcPts val="2789"/>
              </a:lnSpc>
            </a:pPr>
          </a:p>
        </p:txBody>
      </p:sp>
      <p:sp>
        <p:nvSpPr>
          <p:cNvPr name="TextBox 10" id="10"/>
          <p:cNvSpPr txBox="true"/>
          <p:nvPr/>
        </p:nvSpPr>
        <p:spPr>
          <a:xfrm rot="0">
            <a:off x="13917172" y="5623480"/>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address 2</a:t>
            </a:r>
          </a:p>
        </p:txBody>
      </p:sp>
      <p:sp>
        <p:nvSpPr>
          <p:cNvPr name="TextBox 11" id="11"/>
          <p:cNvSpPr txBox="true"/>
          <p:nvPr/>
        </p:nvSpPr>
        <p:spPr>
          <a:xfrm rot="0">
            <a:off x="13917172" y="6138981"/>
            <a:ext cx="2898432" cy="1729741"/>
          </a:xfrm>
          <a:prstGeom prst="rect">
            <a:avLst/>
          </a:prstGeom>
        </p:spPr>
        <p:txBody>
          <a:bodyPr anchor="t" rtlCol="false" tIns="0" lIns="0" bIns="0" rIns="0">
            <a:spAutoFit/>
          </a:bodyPr>
          <a:lstStyle/>
          <a:p>
            <a:pPr algn="l">
              <a:lnSpc>
                <a:spcPts val="2789"/>
              </a:lnSpc>
            </a:pPr>
            <a:r>
              <a:rPr lang="en-US" sz="1799">
                <a:solidFill>
                  <a:srgbClr val="6D6D6D"/>
                </a:solidFill>
                <a:latin typeface="Canva Sans"/>
                <a:ea typeface="Canva Sans"/>
                <a:cs typeface="Canva Sans"/>
                <a:sym typeface="Canva Sans"/>
              </a:rPr>
              <a:t>city of Edirne,</a:t>
            </a:r>
          </a:p>
          <a:p>
            <a:pPr algn="l">
              <a:lnSpc>
                <a:spcPts val="2789"/>
              </a:lnSpc>
            </a:pPr>
            <a:r>
              <a:rPr lang="en-US" sz="1799">
                <a:solidFill>
                  <a:srgbClr val="6D6D6D"/>
                </a:solidFill>
                <a:latin typeface="Canva Sans"/>
                <a:ea typeface="Canva Sans"/>
                <a:cs typeface="Canva Sans"/>
                <a:sym typeface="Canva Sans"/>
              </a:rPr>
              <a:t>1. Murat  neighborhood</a:t>
            </a:r>
          </a:p>
          <a:p>
            <a:pPr algn="l">
              <a:lnSpc>
                <a:spcPts val="2789"/>
              </a:lnSpc>
            </a:pPr>
            <a:r>
              <a:rPr lang="en-US" sz="1799">
                <a:solidFill>
                  <a:srgbClr val="6D6D6D"/>
                </a:solidFill>
                <a:latin typeface="Canva Sans"/>
                <a:ea typeface="Canva Sans"/>
                <a:cs typeface="Canva Sans"/>
                <a:sym typeface="Canva Sans"/>
              </a:rPr>
              <a:t>6-3 street</a:t>
            </a:r>
          </a:p>
          <a:p>
            <a:pPr algn="l">
              <a:lnSpc>
                <a:spcPts val="2789"/>
              </a:lnSpc>
            </a:pPr>
            <a:r>
              <a:rPr lang="en-US" sz="1799">
                <a:solidFill>
                  <a:srgbClr val="6D6D6D"/>
                </a:solidFill>
                <a:latin typeface="Canva Sans"/>
                <a:ea typeface="Canva Sans"/>
                <a:cs typeface="Canva Sans"/>
                <a:sym typeface="Canva Sans"/>
              </a:rPr>
              <a:t>Türkiye</a:t>
            </a:r>
          </a:p>
          <a:p>
            <a:pPr algn="l">
              <a:lnSpc>
                <a:spcPts val="2789"/>
              </a:lnSpc>
            </a:pPr>
          </a:p>
        </p:txBody>
      </p:sp>
      <p:sp>
        <p:nvSpPr>
          <p:cNvPr name="TextBox 12" id="12"/>
          <p:cNvSpPr txBox="true"/>
          <p:nvPr/>
        </p:nvSpPr>
        <p:spPr>
          <a:xfrm rot="0">
            <a:off x="10274124" y="7717909"/>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telephone :</a:t>
            </a:r>
          </a:p>
        </p:txBody>
      </p:sp>
      <p:sp>
        <p:nvSpPr>
          <p:cNvPr name="TextBox 13" id="13"/>
          <p:cNvSpPr txBox="true"/>
          <p:nvPr/>
        </p:nvSpPr>
        <p:spPr>
          <a:xfrm rot="0">
            <a:off x="10274124" y="8233409"/>
            <a:ext cx="2006908" cy="10248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+359 886 288 175</a:t>
            </a:r>
          </a:p>
          <a:p>
            <a:pPr algn="just">
              <a:lnSpc>
                <a:spcPts val="2789"/>
              </a:lnSpc>
            </a:pPr>
            <a:r>
              <a:rPr lang="en-US" sz="1799">
                <a:solidFill>
                  <a:srgbClr val="6D6D6D"/>
                </a:solidFill>
                <a:latin typeface="Canva Sans"/>
                <a:ea typeface="Canva Sans"/>
                <a:cs typeface="Canva Sans"/>
                <a:sym typeface="Canva Sans"/>
              </a:rPr>
              <a:t>+90 552 089 6863</a:t>
            </a:r>
          </a:p>
          <a:p>
            <a:pPr algn="just">
              <a:lnSpc>
                <a:spcPts val="2789"/>
              </a:lnSpc>
            </a:pPr>
            <a:r>
              <a:rPr lang="en-US" sz="1799">
                <a:solidFill>
                  <a:srgbClr val="6D6D6D"/>
                </a:solidFill>
                <a:latin typeface="Canva Sans"/>
                <a:ea typeface="Canva Sans"/>
                <a:cs typeface="Canva Sans"/>
                <a:sym typeface="Canva Sans"/>
              </a:rPr>
              <a:t>+90 543 215 2177</a:t>
            </a:r>
          </a:p>
        </p:txBody>
      </p:sp>
      <p:sp>
        <p:nvSpPr>
          <p:cNvPr name="TextBox 14" id="14"/>
          <p:cNvSpPr txBox="true"/>
          <p:nvPr/>
        </p:nvSpPr>
        <p:spPr>
          <a:xfrm rot="0">
            <a:off x="13917172" y="7717909"/>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get in touch :</a:t>
            </a:r>
          </a:p>
        </p:txBody>
      </p:sp>
      <p:sp>
        <p:nvSpPr>
          <p:cNvPr name="TextBox 15" id="15"/>
          <p:cNvSpPr txBox="true"/>
          <p:nvPr/>
        </p:nvSpPr>
        <p:spPr>
          <a:xfrm rot="0">
            <a:off x="13917172" y="8233409"/>
            <a:ext cx="3145822" cy="6724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www.iduvan.com</a:t>
            </a:r>
          </a:p>
          <a:p>
            <a:pPr algn="just">
              <a:lnSpc>
                <a:spcPts val="2789"/>
              </a:lnSpc>
            </a:pPr>
            <a:r>
              <a:rPr lang="en-US" sz="1799">
                <a:solidFill>
                  <a:srgbClr val="6D6D6D"/>
                </a:solidFill>
                <a:latin typeface="Canva Sans"/>
                <a:ea typeface="Canva Sans"/>
                <a:cs typeface="Canva Sans"/>
                <a:sym typeface="Canva Sans"/>
                <a:hlinkClick r:id="rId3" tooltip="mailto:info@iduvan.com"/>
              </a:rPr>
              <a:t>info@iduvan.com</a:t>
            </a:r>
          </a:p>
        </p:txBody>
      </p:sp>
      <p:sp>
        <p:nvSpPr>
          <p:cNvPr name="Freeform 16" id="16">
            <a:hlinkClick r:id="rId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transition spd="fast">
    <p:wipe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interior-furniture-manufacturing/"/>
          </p:cNvPr>
          <p:cNvSpPr/>
          <p:nvPr/>
        </p:nvSpPr>
        <p:spPr>
          <a:xfrm flipH="false" flipV="false" rot="0">
            <a:off x="13747898" y="464459"/>
            <a:ext cx="2641271" cy="2641271"/>
          </a:xfrm>
          <a:custGeom>
            <a:avLst/>
            <a:gdLst/>
            <a:ahLst/>
            <a:cxnLst/>
            <a:rect r="r" b="b" t="t" l="l"/>
            <a:pathLst>
              <a:path h="2641271" w="2641271">
                <a:moveTo>
                  <a:pt x="0" y="0"/>
                </a:moveTo>
                <a:lnTo>
                  <a:pt x="2641271" y="0"/>
                </a:lnTo>
                <a:lnTo>
                  <a:pt x="2641271" y="2641271"/>
                </a:lnTo>
                <a:lnTo>
                  <a:pt x="0" y="2641271"/>
                </a:lnTo>
                <a:lnTo>
                  <a:pt x="0" y="0"/>
                </a:lnTo>
                <a:close/>
              </a:path>
            </a:pathLst>
          </a:custGeom>
          <a:blipFill>
            <a:blip r:embed="rId2"/>
            <a:stretch>
              <a:fillRect l="0" t="0" r="0" b="0"/>
            </a:stretch>
          </a:blipFill>
        </p:spPr>
      </p:sp>
      <p:sp>
        <p:nvSpPr>
          <p:cNvPr name="Freeform 3" id="3">
            <a:hlinkClick r:id="rId5" tooltip="https://www.iduvan.com/interior-furniture-manufacturing/"/>
          </p:cNvPr>
          <p:cNvSpPr/>
          <p:nvPr/>
        </p:nvSpPr>
        <p:spPr>
          <a:xfrm flipH="false" flipV="false" rot="0">
            <a:off x="9985760" y="662647"/>
            <a:ext cx="3006871" cy="2443083"/>
          </a:xfrm>
          <a:custGeom>
            <a:avLst/>
            <a:gdLst/>
            <a:ahLst/>
            <a:cxnLst/>
            <a:rect r="r" b="b" t="t" l="l"/>
            <a:pathLst>
              <a:path h="2443083" w="3006871">
                <a:moveTo>
                  <a:pt x="0" y="0"/>
                </a:moveTo>
                <a:lnTo>
                  <a:pt x="3006872" y="0"/>
                </a:lnTo>
                <a:lnTo>
                  <a:pt x="3006872" y="2443083"/>
                </a:lnTo>
                <a:lnTo>
                  <a:pt x="0" y="2443083"/>
                </a:lnTo>
                <a:lnTo>
                  <a:pt x="0" y="0"/>
                </a:lnTo>
                <a:close/>
              </a:path>
            </a:pathLst>
          </a:custGeom>
          <a:blipFill>
            <a:blip r:embed="rId4"/>
            <a:stretch>
              <a:fillRect l="0" t="0" r="0" b="0"/>
            </a:stretch>
          </a:blipFill>
        </p:spPr>
      </p:sp>
      <p:sp>
        <p:nvSpPr>
          <p:cNvPr name="Freeform 4" id="4">
            <a:hlinkClick r:id="rId7" tooltip="https://www.iduvan.com/interior-furniture-manufacturing/"/>
          </p:cNvPr>
          <p:cNvSpPr/>
          <p:nvPr/>
        </p:nvSpPr>
        <p:spPr>
          <a:xfrm flipH="false" flipV="false" rot="0">
            <a:off x="14055222" y="7249393"/>
            <a:ext cx="3407560" cy="2513075"/>
          </a:xfrm>
          <a:custGeom>
            <a:avLst/>
            <a:gdLst/>
            <a:ahLst/>
            <a:cxnLst/>
            <a:rect r="r" b="b" t="t" l="l"/>
            <a:pathLst>
              <a:path h="2513075" w="3407560">
                <a:moveTo>
                  <a:pt x="0" y="0"/>
                </a:moveTo>
                <a:lnTo>
                  <a:pt x="3407560" y="0"/>
                </a:lnTo>
                <a:lnTo>
                  <a:pt x="3407560" y="2513075"/>
                </a:lnTo>
                <a:lnTo>
                  <a:pt x="0" y="2513075"/>
                </a:lnTo>
                <a:lnTo>
                  <a:pt x="0" y="0"/>
                </a:lnTo>
                <a:close/>
              </a:path>
            </a:pathLst>
          </a:custGeom>
          <a:blipFill>
            <a:blip r:embed="rId6"/>
            <a:stretch>
              <a:fillRect l="0" t="0" r="0" b="0"/>
            </a:stretch>
          </a:blipFill>
        </p:spPr>
      </p:sp>
      <p:sp>
        <p:nvSpPr>
          <p:cNvPr name="Freeform 5" id="5">
            <a:hlinkClick r:id="rId9" tooltip="https://www.iduvan.com/interior-furniture-manufacturing/"/>
          </p:cNvPr>
          <p:cNvSpPr/>
          <p:nvPr/>
        </p:nvSpPr>
        <p:spPr>
          <a:xfrm flipH="false" flipV="false" rot="0">
            <a:off x="15068533" y="3983479"/>
            <a:ext cx="2383859" cy="3178479"/>
          </a:xfrm>
          <a:custGeom>
            <a:avLst/>
            <a:gdLst/>
            <a:ahLst/>
            <a:cxnLst/>
            <a:rect r="r" b="b" t="t" l="l"/>
            <a:pathLst>
              <a:path h="3178479" w="2383859">
                <a:moveTo>
                  <a:pt x="0" y="0"/>
                </a:moveTo>
                <a:lnTo>
                  <a:pt x="2383860" y="0"/>
                </a:lnTo>
                <a:lnTo>
                  <a:pt x="2383860" y="3178479"/>
                </a:lnTo>
                <a:lnTo>
                  <a:pt x="0" y="3178479"/>
                </a:lnTo>
                <a:lnTo>
                  <a:pt x="0" y="0"/>
                </a:lnTo>
                <a:close/>
              </a:path>
            </a:pathLst>
          </a:custGeom>
          <a:blipFill>
            <a:blip r:embed="rId8"/>
            <a:stretch>
              <a:fillRect l="0" t="0" r="0" b="0"/>
            </a:stretch>
          </a:blipFill>
        </p:spPr>
      </p:sp>
      <p:sp>
        <p:nvSpPr>
          <p:cNvPr name="Freeform 6" id="6">
            <a:hlinkClick r:id="rId11" tooltip="https://www.iduvan.com/interior-furniture-manufacturing/"/>
          </p:cNvPr>
          <p:cNvSpPr/>
          <p:nvPr/>
        </p:nvSpPr>
        <p:spPr>
          <a:xfrm flipH="false" flipV="false" rot="0">
            <a:off x="10142182" y="5143500"/>
            <a:ext cx="2233594" cy="2783295"/>
          </a:xfrm>
          <a:custGeom>
            <a:avLst/>
            <a:gdLst/>
            <a:ahLst/>
            <a:cxnLst/>
            <a:rect r="r" b="b" t="t" l="l"/>
            <a:pathLst>
              <a:path h="2783295" w="2233594">
                <a:moveTo>
                  <a:pt x="0" y="0"/>
                </a:moveTo>
                <a:lnTo>
                  <a:pt x="2233595" y="0"/>
                </a:lnTo>
                <a:lnTo>
                  <a:pt x="2233595" y="2783295"/>
                </a:lnTo>
                <a:lnTo>
                  <a:pt x="0" y="2783295"/>
                </a:lnTo>
                <a:lnTo>
                  <a:pt x="0" y="0"/>
                </a:lnTo>
                <a:close/>
              </a:path>
            </a:pathLst>
          </a:custGeom>
          <a:blipFill>
            <a:blip r:embed="rId10"/>
            <a:stretch>
              <a:fillRect l="0" t="0" r="0" b="0"/>
            </a:stretch>
          </a:blipFill>
        </p:spPr>
      </p:sp>
      <p:sp>
        <p:nvSpPr>
          <p:cNvPr name="Freeform 7" id="7">
            <a:hlinkClick r:id="rId13" tooltip="https://www.iduvan.com/interior-furniture-manufacturing/"/>
          </p:cNvPr>
          <p:cNvSpPr/>
          <p:nvPr/>
        </p:nvSpPr>
        <p:spPr>
          <a:xfrm flipH="false" flipV="false" rot="0">
            <a:off x="12161868" y="2372012"/>
            <a:ext cx="3172059" cy="4229412"/>
          </a:xfrm>
          <a:custGeom>
            <a:avLst/>
            <a:gdLst/>
            <a:ahLst/>
            <a:cxnLst/>
            <a:rect r="r" b="b" t="t" l="l"/>
            <a:pathLst>
              <a:path h="4229412" w="3172059">
                <a:moveTo>
                  <a:pt x="0" y="0"/>
                </a:moveTo>
                <a:lnTo>
                  <a:pt x="3172059" y="0"/>
                </a:lnTo>
                <a:lnTo>
                  <a:pt x="3172059" y="4229412"/>
                </a:lnTo>
                <a:lnTo>
                  <a:pt x="0" y="4229412"/>
                </a:lnTo>
                <a:lnTo>
                  <a:pt x="0" y="0"/>
                </a:lnTo>
                <a:close/>
              </a:path>
            </a:pathLst>
          </a:custGeom>
          <a:blipFill>
            <a:blip r:embed="rId12"/>
            <a:stretch>
              <a:fillRect l="0" t="0" r="0" b="0"/>
            </a:stretch>
          </a:blipFill>
          <a:ln cap="rnd">
            <a:noFill/>
            <a:prstDash val="solid"/>
            <a:round/>
          </a:ln>
        </p:spPr>
      </p:sp>
      <p:sp>
        <p:nvSpPr>
          <p:cNvPr name="Freeform 8" id="8">
            <a:hlinkClick r:id="rId15" tooltip="https://www.iduvan.com/interior-furniture-manufacturing/"/>
          </p:cNvPr>
          <p:cNvSpPr/>
          <p:nvPr/>
        </p:nvSpPr>
        <p:spPr>
          <a:xfrm flipH="false" flipV="false" rot="0">
            <a:off x="12375777" y="7118626"/>
            <a:ext cx="1534803" cy="2774609"/>
          </a:xfrm>
          <a:custGeom>
            <a:avLst/>
            <a:gdLst/>
            <a:ahLst/>
            <a:cxnLst/>
            <a:rect r="r" b="b" t="t" l="l"/>
            <a:pathLst>
              <a:path h="2774609" w="1534803">
                <a:moveTo>
                  <a:pt x="0" y="0"/>
                </a:moveTo>
                <a:lnTo>
                  <a:pt x="1534802" y="0"/>
                </a:lnTo>
                <a:lnTo>
                  <a:pt x="1534802" y="2774609"/>
                </a:lnTo>
                <a:lnTo>
                  <a:pt x="0" y="2774609"/>
                </a:lnTo>
                <a:lnTo>
                  <a:pt x="0" y="0"/>
                </a:lnTo>
                <a:close/>
              </a:path>
            </a:pathLst>
          </a:custGeom>
          <a:blipFill>
            <a:blip r:embed="rId14"/>
            <a:stretch>
              <a:fillRect l="-61014" t="0" r="-90068" b="0"/>
            </a:stretch>
          </a:blipFill>
        </p:spPr>
      </p:sp>
      <p:sp>
        <p:nvSpPr>
          <p:cNvPr name="TextBox 9" id="9"/>
          <p:cNvSpPr txBox="true"/>
          <p:nvPr/>
        </p:nvSpPr>
        <p:spPr>
          <a:xfrm rot="0">
            <a:off x="2432789" y="3651256"/>
            <a:ext cx="5419751" cy="28797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Interior Furniture Manufacturing</a:t>
            </a:r>
          </a:p>
        </p:txBody>
      </p:sp>
      <p:sp>
        <p:nvSpPr>
          <p:cNvPr name="Freeform 10" id="10"/>
          <p:cNvSpPr/>
          <p:nvPr/>
        </p:nvSpPr>
        <p:spPr>
          <a:xfrm flipH="false" flipV="false" rot="0">
            <a:off x="410625" y="8710795"/>
            <a:ext cx="715841" cy="1241996"/>
          </a:xfrm>
          <a:custGeom>
            <a:avLst/>
            <a:gdLst/>
            <a:ahLst/>
            <a:cxnLst/>
            <a:rect r="r" b="b" t="t" l="l"/>
            <a:pathLst>
              <a:path h="1241996" w="715841">
                <a:moveTo>
                  <a:pt x="0" y="0"/>
                </a:moveTo>
                <a:lnTo>
                  <a:pt x="715841" y="0"/>
                </a:lnTo>
                <a:lnTo>
                  <a:pt x="715841" y="1241995"/>
                </a:lnTo>
                <a:lnTo>
                  <a:pt x="0" y="12419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1291418" y="9284898"/>
            <a:ext cx="10033187" cy="688961"/>
          </a:xfrm>
          <a:prstGeom prst="rect">
            <a:avLst/>
          </a:prstGeom>
        </p:spPr>
        <p:txBody>
          <a:bodyPr anchor="t" rtlCol="false" tIns="0" lIns="0" bIns="0" rIns="0">
            <a:spAutoFit/>
          </a:bodyPr>
          <a:lstStyle/>
          <a:p>
            <a:pPr algn="l">
              <a:lnSpc>
                <a:spcPts val="5600"/>
              </a:lnSpc>
            </a:pPr>
            <a:r>
              <a:rPr lang="en-US" sz="4000">
                <a:solidFill>
                  <a:srgbClr val="404040"/>
                </a:solidFill>
                <a:latin typeface="Neue Montreal"/>
                <a:ea typeface="Neue Montreal"/>
                <a:cs typeface="Neue Montreal"/>
                <a:sym typeface="Neue Montreal"/>
                <a:hlinkClick r:id="rId18" tooltip="https://www.iduvan.com/interior-furniture-manufacturing/"/>
              </a:rPr>
              <a:t>Click on the images to view the product galler</a:t>
            </a:r>
            <a:r>
              <a:rPr lang="en-US" sz="4000">
                <a:solidFill>
                  <a:srgbClr val="404040"/>
                </a:solidFill>
                <a:latin typeface="Neue Montreal"/>
                <a:ea typeface="Neue Montreal"/>
                <a:cs typeface="Neue Montreal"/>
                <a:sym typeface="Neue Montreal"/>
                <a:hlinkClick r:id="rId19" tooltip="https://www.iduvan.com/interior-furniture-manufacturing/"/>
              </a:rPr>
              <a:t>y.</a:t>
            </a:r>
          </a:p>
        </p:txBody>
      </p:sp>
      <p:sp>
        <p:nvSpPr>
          <p:cNvPr name="Freeform 12" id="12">
            <a:hlinkClick r:id="rId2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Tree>
  </p:cSld>
  <p:clrMapOvr>
    <a:masterClrMapping/>
  </p:clrMapOvr>
  <p:transition spd="fast">
    <p:wipe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kitchen/"/>
          </p:cNvPr>
          <p:cNvSpPr/>
          <p:nvPr/>
        </p:nvSpPr>
        <p:spPr>
          <a:xfrm flipH="false" flipV="false" rot="0">
            <a:off x="1028700" y="1193277"/>
            <a:ext cx="7174242" cy="7174242"/>
          </a:xfrm>
          <a:custGeom>
            <a:avLst/>
            <a:gdLst/>
            <a:ahLst/>
            <a:cxnLst/>
            <a:rect r="r" b="b" t="t" l="l"/>
            <a:pathLst>
              <a:path h="7174242" w="7174242">
                <a:moveTo>
                  <a:pt x="0" y="0"/>
                </a:moveTo>
                <a:lnTo>
                  <a:pt x="7174242" y="0"/>
                </a:lnTo>
                <a:lnTo>
                  <a:pt x="7174242" y="7174242"/>
                </a:lnTo>
                <a:lnTo>
                  <a:pt x="0" y="7174242"/>
                </a:lnTo>
                <a:lnTo>
                  <a:pt x="0" y="0"/>
                </a:lnTo>
                <a:close/>
              </a:path>
            </a:pathLst>
          </a:custGeom>
          <a:blipFill>
            <a:blip r:embed="rId2"/>
            <a:stretch>
              <a:fillRect l="0" t="0" r="0" b="0"/>
            </a:stretch>
          </a:blipFill>
        </p:spPr>
      </p:sp>
      <p:sp>
        <p:nvSpPr>
          <p:cNvPr name="Freeform 3" id="3">
            <a:hlinkClick r:id="rId5" tooltip="https://www.iduvan.com/kitchen/"/>
          </p:cNvPr>
          <p:cNvSpPr/>
          <p:nvPr/>
        </p:nvSpPr>
        <p:spPr>
          <a:xfrm flipH="false" flipV="false" rot="0">
            <a:off x="8428606" y="5982514"/>
            <a:ext cx="9546089" cy="1936667"/>
          </a:xfrm>
          <a:custGeom>
            <a:avLst/>
            <a:gdLst/>
            <a:ahLst/>
            <a:cxnLst/>
            <a:rect r="r" b="b" t="t" l="l"/>
            <a:pathLst>
              <a:path h="1936667" w="9546089">
                <a:moveTo>
                  <a:pt x="0" y="0"/>
                </a:moveTo>
                <a:lnTo>
                  <a:pt x="9546088" y="0"/>
                </a:lnTo>
                <a:lnTo>
                  <a:pt x="9546088" y="1936666"/>
                </a:lnTo>
                <a:lnTo>
                  <a:pt x="0" y="1936666"/>
                </a:lnTo>
                <a:lnTo>
                  <a:pt x="0" y="0"/>
                </a:lnTo>
                <a:close/>
              </a:path>
            </a:pathLst>
          </a:custGeom>
          <a:blipFill>
            <a:blip r:embed="rId4"/>
            <a:stretch>
              <a:fillRect l="0" t="0" r="0" b="0"/>
            </a:stretch>
          </a:blipFill>
        </p:spPr>
      </p:sp>
      <p:sp>
        <p:nvSpPr>
          <p:cNvPr name="TextBox 4" id="4"/>
          <p:cNvSpPr txBox="true"/>
          <p:nvPr/>
        </p:nvSpPr>
        <p:spPr>
          <a:xfrm rot="0">
            <a:off x="9144000" y="990600"/>
            <a:ext cx="3053367"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Kitchen</a:t>
            </a:r>
          </a:p>
          <a:p>
            <a:pPr algn="l">
              <a:lnSpc>
                <a:spcPts val="6999"/>
              </a:lnSpc>
            </a:pPr>
          </a:p>
        </p:txBody>
      </p:sp>
      <p:sp>
        <p:nvSpPr>
          <p:cNvPr name="TextBox 5" id="5"/>
          <p:cNvSpPr txBox="true"/>
          <p:nvPr/>
        </p:nvSpPr>
        <p:spPr>
          <a:xfrm rot="0">
            <a:off x="9144000" y="2556509"/>
            <a:ext cx="8115300" cy="31394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Kitchen decoration is one of the most careful and careful issues. Our kitchens, where we spend the majority of our daily lives, is a hidden key to our happiness that it is a place that gives peace and opens us. Whether it is large or small, unlimited colors, visual and aesthetic wealth of functional kitchens can easily use you to enjoy you. Following the world fashion, our company makes designs of special kitchen cabinets, kitchen countertops, kitchen tiles specific to your tastes.</a:t>
            </a:r>
          </a:p>
          <a:p>
            <a:pPr algn="just">
              <a:lnSpc>
                <a:spcPts val="2789"/>
              </a:lnSpc>
            </a:pPr>
          </a:p>
          <a:p>
            <a:pPr algn="just">
              <a:lnSpc>
                <a:spcPts val="2789"/>
              </a:lnSpc>
            </a:pPr>
          </a:p>
        </p:txBody>
      </p:sp>
      <p:sp>
        <p:nvSpPr>
          <p:cNvPr name="TextBox 6" id="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6" tooltip="https://www.iduvan.com/en/"/>
              </a:rPr>
              <a:t>www.iduvan.com</a:t>
            </a:r>
          </a:p>
        </p:txBody>
      </p:sp>
      <p:sp>
        <p:nvSpPr>
          <p:cNvPr name="Freeform 7" id="7">
            <a:hlinkClick r:id="rId8"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7"/>
            <a:stretch>
              <a:fillRect l="0" t="0" r="0" b="0"/>
            </a:stretch>
          </a:blipFill>
        </p:spPr>
      </p:sp>
      <p:sp>
        <p:nvSpPr>
          <p:cNvPr name="Freeform 8" id="8">
            <a:hlinkClick r:id="rId10"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9"/>
            <a:stretch>
              <a:fillRect l="0" t="0" r="0" b="0"/>
            </a:stretch>
          </a:blipFill>
        </p:spPr>
      </p:sp>
      <p:sp>
        <p:nvSpPr>
          <p:cNvPr name="Freeform 9" id="9"/>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0" id="10"/>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kitchen/"/>
              </a:rPr>
              <a:t>Click on the images to view the product gallery</a:t>
            </a:r>
          </a:p>
        </p:txBody>
      </p:sp>
      <p:sp>
        <p:nvSpPr>
          <p:cNvPr name="Freeform 11" id="11">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5250" cy="10287000"/>
          </a:xfrm>
          <a:custGeom>
            <a:avLst/>
            <a:gdLst/>
            <a:ahLst/>
            <a:cxnLst/>
            <a:rect r="r" b="b" t="t" l="l"/>
            <a:pathLst>
              <a:path h="10287000" w="7715250">
                <a:moveTo>
                  <a:pt x="0" y="0"/>
                </a:moveTo>
                <a:lnTo>
                  <a:pt x="7715250" y="0"/>
                </a:lnTo>
                <a:lnTo>
                  <a:pt x="7715250" y="10287000"/>
                </a:lnTo>
                <a:lnTo>
                  <a:pt x="0" y="10287000"/>
                </a:lnTo>
                <a:lnTo>
                  <a:pt x="0" y="0"/>
                </a:lnTo>
                <a:close/>
              </a:path>
            </a:pathLst>
          </a:custGeom>
          <a:blipFill>
            <a:blip r:embed="rId2"/>
            <a:stretch>
              <a:fillRect l="0" t="0" r="0"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13300364" y="1251066"/>
            <a:ext cx="4987636" cy="7012493"/>
          </a:xfrm>
          <a:custGeom>
            <a:avLst/>
            <a:gdLst/>
            <a:ahLst/>
            <a:cxnLst/>
            <a:rect r="r" b="b" t="t" l="l"/>
            <a:pathLst>
              <a:path h="7012493" w="4987636">
                <a:moveTo>
                  <a:pt x="0" y="0"/>
                </a:moveTo>
                <a:lnTo>
                  <a:pt x="4987636" y="0"/>
                </a:lnTo>
                <a:lnTo>
                  <a:pt x="4987636" y="7012493"/>
                </a:lnTo>
                <a:lnTo>
                  <a:pt x="0" y="7012493"/>
                </a:lnTo>
                <a:lnTo>
                  <a:pt x="0" y="0"/>
                </a:lnTo>
                <a:close/>
              </a:path>
            </a:pathLst>
          </a:custGeom>
          <a:blipFill>
            <a:blip r:embed="rId5"/>
            <a:stretch>
              <a:fillRect l="0" t="0" r="0" b="0"/>
            </a:stretch>
          </a:blipFill>
        </p:spPr>
      </p:sp>
      <p:sp>
        <p:nvSpPr>
          <p:cNvPr name="Freeform 5" id="5">
            <a:hlinkClick r:id="rId7"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Freeform 6" id="6">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7891462" y="1286640"/>
            <a:ext cx="5232689" cy="6976919"/>
          </a:xfrm>
          <a:custGeom>
            <a:avLst/>
            <a:gdLst/>
            <a:ahLst/>
            <a:cxnLst/>
            <a:rect r="r" b="b" t="t" l="l"/>
            <a:pathLst>
              <a:path h="6976919" w="5232689">
                <a:moveTo>
                  <a:pt x="0" y="0"/>
                </a:moveTo>
                <a:lnTo>
                  <a:pt x="5232690" y="0"/>
                </a:lnTo>
                <a:lnTo>
                  <a:pt x="5232690" y="6976919"/>
                </a:lnTo>
                <a:lnTo>
                  <a:pt x="0" y="6976919"/>
                </a:lnTo>
                <a:lnTo>
                  <a:pt x="0" y="0"/>
                </a:lnTo>
                <a:close/>
              </a:path>
            </a:pathLst>
          </a:custGeom>
          <a:blipFill>
            <a:blip r:embed="rId11"/>
            <a:stretch>
              <a:fillRect l="0" t="0" r="0" b="0"/>
            </a:stretch>
          </a:blipFill>
        </p:spPr>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2" tooltip="https://www.iduvan.com/en/"/>
              </a:rPr>
              <a:t>www.iduvan.com</a:t>
            </a:r>
          </a:p>
        </p:txBody>
      </p:sp>
      <p:sp>
        <p:nvSpPr>
          <p:cNvPr name="TextBox 9" id="9"/>
          <p:cNvSpPr txBox="true"/>
          <p:nvPr/>
        </p:nvSpPr>
        <p:spPr>
          <a:xfrm rot="0">
            <a:off x="15249626" y="-34925"/>
            <a:ext cx="305336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Kitchen</a:t>
            </a:r>
          </a:p>
        </p:txBody>
      </p:sp>
      <p:sp>
        <p:nvSpPr>
          <p:cNvPr name="TextBox 10" id="10"/>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0487" cy="10280650"/>
          </a:xfrm>
          <a:custGeom>
            <a:avLst/>
            <a:gdLst/>
            <a:ahLst/>
            <a:cxnLst/>
            <a:rect r="r" b="b" t="t" l="l"/>
            <a:pathLst>
              <a:path h="10280650" w="7710487">
                <a:moveTo>
                  <a:pt x="0" y="0"/>
                </a:moveTo>
                <a:lnTo>
                  <a:pt x="7710487" y="0"/>
                </a:lnTo>
                <a:lnTo>
                  <a:pt x="7710487" y="10280650"/>
                </a:lnTo>
                <a:lnTo>
                  <a:pt x="0" y="10280650"/>
                </a:lnTo>
                <a:lnTo>
                  <a:pt x="0" y="0"/>
                </a:lnTo>
                <a:close/>
              </a:path>
            </a:pathLst>
          </a:custGeom>
          <a:blipFill>
            <a:blip r:embed="rId2"/>
            <a:stretch>
              <a:fillRect l="0" t="0" r="0"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13055311" y="1267590"/>
            <a:ext cx="5232689" cy="6976919"/>
          </a:xfrm>
          <a:custGeom>
            <a:avLst/>
            <a:gdLst/>
            <a:ahLst/>
            <a:cxnLst/>
            <a:rect r="r" b="b" t="t" l="l"/>
            <a:pathLst>
              <a:path h="6976919" w="5232689">
                <a:moveTo>
                  <a:pt x="0" y="0"/>
                </a:moveTo>
                <a:lnTo>
                  <a:pt x="5232689" y="0"/>
                </a:lnTo>
                <a:lnTo>
                  <a:pt x="5232689" y="6976919"/>
                </a:lnTo>
                <a:lnTo>
                  <a:pt x="0" y="6976919"/>
                </a:lnTo>
                <a:lnTo>
                  <a:pt x="0" y="0"/>
                </a:lnTo>
                <a:close/>
              </a:path>
            </a:pathLst>
          </a:custGeom>
          <a:blipFill>
            <a:blip r:embed="rId5"/>
            <a:stretch>
              <a:fillRect l="0" t="0" r="0" b="0"/>
            </a:stretch>
          </a:blipFill>
        </p:spPr>
      </p:sp>
      <p:sp>
        <p:nvSpPr>
          <p:cNvPr name="Freeform 5" id="5">
            <a:hlinkClick r:id="rId7"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Freeform 6" id="6"/>
          <p:cNvSpPr/>
          <p:nvPr/>
        </p:nvSpPr>
        <p:spPr>
          <a:xfrm flipH="false" flipV="false" rot="0">
            <a:off x="7891462" y="1267590"/>
            <a:ext cx="4980419" cy="6976919"/>
          </a:xfrm>
          <a:custGeom>
            <a:avLst/>
            <a:gdLst/>
            <a:ahLst/>
            <a:cxnLst/>
            <a:rect r="r" b="b" t="t" l="l"/>
            <a:pathLst>
              <a:path h="6976919" w="4980419">
                <a:moveTo>
                  <a:pt x="0" y="0"/>
                </a:moveTo>
                <a:lnTo>
                  <a:pt x="4980420" y="0"/>
                </a:lnTo>
                <a:lnTo>
                  <a:pt x="4980420" y="6976919"/>
                </a:lnTo>
                <a:lnTo>
                  <a:pt x="0" y="6976919"/>
                </a:lnTo>
                <a:lnTo>
                  <a:pt x="0" y="0"/>
                </a:lnTo>
                <a:close/>
              </a:path>
            </a:pathLst>
          </a:custGeom>
          <a:blipFill>
            <a:blip r:embed="rId8"/>
            <a:stretch>
              <a:fillRect l="0" t="-4744" r="-5065" b="-4744"/>
            </a:stretch>
          </a:blipFill>
        </p:spPr>
      </p:sp>
      <p:sp>
        <p:nvSpPr>
          <p:cNvPr name="Freeform 7" id="7">
            <a:hlinkClick r:id="rId1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15249626" y="-34925"/>
            <a:ext cx="305336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Kitchen</a:t>
            </a:r>
          </a:p>
        </p:txBody>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2" tooltip="https://www.iduvan.com/en/"/>
              </a:rPr>
              <a:t>www.iduvan.com</a:t>
            </a:r>
          </a:p>
        </p:txBody>
      </p:sp>
      <p:sp>
        <p:nvSpPr>
          <p:cNvPr name="TextBox 10" id="10"/>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kitchen/"/>
          </p:cNvPr>
          <p:cNvSpPr/>
          <p:nvPr/>
        </p:nvSpPr>
        <p:spPr>
          <a:xfrm flipH="false" flipV="false" rot="0">
            <a:off x="0" y="5510452"/>
            <a:ext cx="2709993" cy="4067531"/>
          </a:xfrm>
          <a:custGeom>
            <a:avLst/>
            <a:gdLst/>
            <a:ahLst/>
            <a:cxnLst/>
            <a:rect r="r" b="b" t="t" l="l"/>
            <a:pathLst>
              <a:path h="4067531" w="2709993">
                <a:moveTo>
                  <a:pt x="0" y="0"/>
                </a:moveTo>
                <a:lnTo>
                  <a:pt x="2709993" y="0"/>
                </a:lnTo>
                <a:lnTo>
                  <a:pt x="2709993" y="4067531"/>
                </a:lnTo>
                <a:lnTo>
                  <a:pt x="0" y="4067531"/>
                </a:lnTo>
                <a:lnTo>
                  <a:pt x="0" y="0"/>
                </a:lnTo>
                <a:close/>
              </a:path>
            </a:pathLst>
          </a:custGeom>
          <a:blipFill>
            <a:blip r:embed="rId2"/>
            <a:stretch>
              <a:fillRect l="0" t="0" r="0" b="0"/>
            </a:stretch>
          </a:blipFill>
        </p:spPr>
      </p:sp>
      <p:sp>
        <p:nvSpPr>
          <p:cNvPr name="Freeform 3" id="3">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4" id="4">
            <a:hlinkClick r:id="rId7" tooltip="https://www.iduvan.com/kitchen/"/>
          </p:cNvPr>
          <p:cNvSpPr/>
          <p:nvPr/>
        </p:nvSpPr>
        <p:spPr>
          <a:xfrm flipH="false" flipV="false" rot="0">
            <a:off x="14961288" y="5520965"/>
            <a:ext cx="3326712" cy="4095118"/>
          </a:xfrm>
          <a:custGeom>
            <a:avLst/>
            <a:gdLst/>
            <a:ahLst/>
            <a:cxnLst/>
            <a:rect r="r" b="b" t="t" l="l"/>
            <a:pathLst>
              <a:path h="4095118" w="3326712">
                <a:moveTo>
                  <a:pt x="0" y="0"/>
                </a:moveTo>
                <a:lnTo>
                  <a:pt x="3326712" y="0"/>
                </a:lnTo>
                <a:lnTo>
                  <a:pt x="3326712" y="4095118"/>
                </a:lnTo>
                <a:lnTo>
                  <a:pt x="0" y="4095118"/>
                </a:lnTo>
                <a:lnTo>
                  <a:pt x="0" y="0"/>
                </a:lnTo>
                <a:close/>
              </a:path>
            </a:pathLst>
          </a:custGeom>
          <a:blipFill>
            <a:blip r:embed="rId6"/>
            <a:stretch>
              <a:fillRect l="0" t="0" r="0" b="-15844"/>
            </a:stretch>
          </a:blipFill>
        </p:spPr>
      </p:sp>
      <p:sp>
        <p:nvSpPr>
          <p:cNvPr name="Freeform 5" id="5">
            <a:hlinkClick r:id="rId9" tooltip="https://www.iduvan.com/en/"/>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8"/>
            <a:stretch>
              <a:fillRect l="0" t="0" r="0" b="0"/>
            </a:stretch>
          </a:blipFill>
        </p:spPr>
      </p:sp>
      <p:sp>
        <p:nvSpPr>
          <p:cNvPr name="Freeform 6" id="6">
            <a:hlinkClick r:id="rId11" tooltip="https://www.iduvan.com/kitchen/"/>
          </p:cNvPr>
          <p:cNvSpPr/>
          <p:nvPr/>
        </p:nvSpPr>
        <p:spPr>
          <a:xfrm flipH="false" flipV="false" rot="0">
            <a:off x="15243002" y="1094129"/>
            <a:ext cx="3104715" cy="4058451"/>
          </a:xfrm>
          <a:custGeom>
            <a:avLst/>
            <a:gdLst/>
            <a:ahLst/>
            <a:cxnLst/>
            <a:rect r="r" b="b" t="t" l="l"/>
            <a:pathLst>
              <a:path h="4058451" w="3104715">
                <a:moveTo>
                  <a:pt x="0" y="0"/>
                </a:moveTo>
                <a:lnTo>
                  <a:pt x="3104715" y="0"/>
                </a:lnTo>
                <a:lnTo>
                  <a:pt x="3104715" y="4058451"/>
                </a:lnTo>
                <a:lnTo>
                  <a:pt x="0" y="4058451"/>
                </a:lnTo>
                <a:lnTo>
                  <a:pt x="0" y="0"/>
                </a:lnTo>
                <a:close/>
              </a:path>
            </a:pathLst>
          </a:custGeom>
          <a:blipFill>
            <a:blip r:embed="rId10"/>
            <a:stretch>
              <a:fillRect l="0" t="0" r="0" b="0"/>
            </a:stretch>
          </a:blipFill>
        </p:spPr>
      </p:sp>
      <p:sp>
        <p:nvSpPr>
          <p:cNvPr name="Freeform 7" id="7">
            <a:hlinkClick r:id="rId13" tooltip="https://www.iduvan.com/kitchen/"/>
          </p:cNvPr>
          <p:cNvSpPr/>
          <p:nvPr/>
        </p:nvSpPr>
        <p:spPr>
          <a:xfrm flipH="false" flipV="false" rot="0">
            <a:off x="6158920" y="5510452"/>
            <a:ext cx="4133366" cy="4116144"/>
          </a:xfrm>
          <a:custGeom>
            <a:avLst/>
            <a:gdLst/>
            <a:ahLst/>
            <a:cxnLst/>
            <a:rect r="r" b="b" t="t" l="l"/>
            <a:pathLst>
              <a:path h="4116144" w="4133366">
                <a:moveTo>
                  <a:pt x="0" y="0"/>
                </a:moveTo>
                <a:lnTo>
                  <a:pt x="4133366" y="0"/>
                </a:lnTo>
                <a:lnTo>
                  <a:pt x="4133366" y="4116144"/>
                </a:lnTo>
                <a:lnTo>
                  <a:pt x="0" y="4116144"/>
                </a:lnTo>
                <a:lnTo>
                  <a:pt x="0" y="0"/>
                </a:lnTo>
                <a:close/>
              </a:path>
            </a:pathLst>
          </a:custGeom>
          <a:blipFill>
            <a:blip r:embed="rId12"/>
            <a:stretch>
              <a:fillRect l="0" t="0" r="0" b="0"/>
            </a:stretch>
          </a:blipFill>
        </p:spPr>
      </p:sp>
      <p:sp>
        <p:nvSpPr>
          <p:cNvPr name="Freeform 8" id="8">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a:hlinkClick r:id="rId18" tooltip="https://www.iduvan.com/kitchen/"/>
          </p:cNvPr>
          <p:cNvSpPr/>
          <p:nvPr/>
        </p:nvSpPr>
        <p:spPr>
          <a:xfrm flipH="false" flipV="false" rot="0">
            <a:off x="0" y="1085049"/>
            <a:ext cx="3361184" cy="4058451"/>
          </a:xfrm>
          <a:custGeom>
            <a:avLst/>
            <a:gdLst/>
            <a:ahLst/>
            <a:cxnLst/>
            <a:rect r="r" b="b" t="t" l="l"/>
            <a:pathLst>
              <a:path h="4058451" w="3361184">
                <a:moveTo>
                  <a:pt x="0" y="0"/>
                </a:moveTo>
                <a:lnTo>
                  <a:pt x="3361184" y="0"/>
                </a:lnTo>
                <a:lnTo>
                  <a:pt x="3361184" y="4058451"/>
                </a:lnTo>
                <a:lnTo>
                  <a:pt x="0" y="4058451"/>
                </a:lnTo>
                <a:lnTo>
                  <a:pt x="0" y="0"/>
                </a:lnTo>
                <a:close/>
              </a:path>
            </a:pathLst>
          </a:custGeom>
          <a:blipFill>
            <a:blip r:embed="rId17"/>
            <a:stretch>
              <a:fillRect l="0" t="0" r="0" b="0"/>
            </a:stretch>
          </a:blipFill>
        </p:spPr>
      </p:sp>
      <p:sp>
        <p:nvSpPr>
          <p:cNvPr name="Freeform 10" id="10">
            <a:hlinkClick r:id="rId20" tooltip="https://www.iduvan.com/kitchen/"/>
          </p:cNvPr>
          <p:cNvSpPr/>
          <p:nvPr/>
        </p:nvSpPr>
        <p:spPr>
          <a:xfrm flipH="false" flipV="false" rot="0">
            <a:off x="3655093" y="1085049"/>
            <a:ext cx="4058451" cy="4058451"/>
          </a:xfrm>
          <a:custGeom>
            <a:avLst/>
            <a:gdLst/>
            <a:ahLst/>
            <a:cxnLst/>
            <a:rect r="r" b="b" t="t" l="l"/>
            <a:pathLst>
              <a:path h="4058451" w="4058451">
                <a:moveTo>
                  <a:pt x="0" y="0"/>
                </a:moveTo>
                <a:lnTo>
                  <a:pt x="4058451" y="0"/>
                </a:lnTo>
                <a:lnTo>
                  <a:pt x="4058451" y="4058451"/>
                </a:lnTo>
                <a:lnTo>
                  <a:pt x="0" y="4058451"/>
                </a:lnTo>
                <a:lnTo>
                  <a:pt x="0" y="0"/>
                </a:lnTo>
                <a:close/>
              </a:path>
            </a:pathLst>
          </a:custGeom>
          <a:blipFill>
            <a:blip r:embed="rId19"/>
            <a:stretch>
              <a:fillRect l="0" t="0" r="0" b="0"/>
            </a:stretch>
          </a:blipFill>
        </p:spPr>
      </p:sp>
      <p:sp>
        <p:nvSpPr>
          <p:cNvPr name="Freeform 11" id="11">
            <a:hlinkClick r:id="rId22" tooltip="https://www.iduvan.com/kitchen/"/>
          </p:cNvPr>
          <p:cNvSpPr/>
          <p:nvPr/>
        </p:nvSpPr>
        <p:spPr>
          <a:xfrm flipH="false" flipV="false" rot="0">
            <a:off x="8008819" y="1085049"/>
            <a:ext cx="3804798" cy="4058451"/>
          </a:xfrm>
          <a:custGeom>
            <a:avLst/>
            <a:gdLst/>
            <a:ahLst/>
            <a:cxnLst/>
            <a:rect r="r" b="b" t="t" l="l"/>
            <a:pathLst>
              <a:path h="4058451" w="3804798">
                <a:moveTo>
                  <a:pt x="0" y="0"/>
                </a:moveTo>
                <a:lnTo>
                  <a:pt x="3804798" y="0"/>
                </a:lnTo>
                <a:lnTo>
                  <a:pt x="3804798" y="4058451"/>
                </a:lnTo>
                <a:lnTo>
                  <a:pt x="0" y="4058451"/>
                </a:lnTo>
                <a:lnTo>
                  <a:pt x="0" y="0"/>
                </a:lnTo>
                <a:close/>
              </a:path>
            </a:pathLst>
          </a:custGeom>
          <a:blipFill>
            <a:blip r:embed="rId21"/>
            <a:stretch>
              <a:fillRect l="0" t="0" r="0" b="0"/>
            </a:stretch>
          </a:blipFill>
        </p:spPr>
      </p:sp>
      <p:sp>
        <p:nvSpPr>
          <p:cNvPr name="Freeform 12" id="12">
            <a:hlinkClick r:id="rId24" tooltip="https://www.iduvan.com/kitchen/"/>
          </p:cNvPr>
          <p:cNvSpPr/>
          <p:nvPr/>
        </p:nvSpPr>
        <p:spPr>
          <a:xfrm flipH="false" flipV="false" rot="0">
            <a:off x="12108892" y="1094129"/>
            <a:ext cx="2993939" cy="4058451"/>
          </a:xfrm>
          <a:custGeom>
            <a:avLst/>
            <a:gdLst/>
            <a:ahLst/>
            <a:cxnLst/>
            <a:rect r="r" b="b" t="t" l="l"/>
            <a:pathLst>
              <a:path h="4058451" w="2993939">
                <a:moveTo>
                  <a:pt x="0" y="0"/>
                </a:moveTo>
                <a:lnTo>
                  <a:pt x="2993939" y="0"/>
                </a:lnTo>
                <a:lnTo>
                  <a:pt x="2993939" y="4058451"/>
                </a:lnTo>
                <a:lnTo>
                  <a:pt x="0" y="4058451"/>
                </a:lnTo>
                <a:lnTo>
                  <a:pt x="0" y="0"/>
                </a:lnTo>
                <a:close/>
              </a:path>
            </a:pathLst>
          </a:custGeom>
          <a:blipFill>
            <a:blip r:embed="rId23"/>
            <a:stretch>
              <a:fillRect l="0" t="0" r="0" b="0"/>
            </a:stretch>
          </a:blipFill>
        </p:spPr>
      </p:sp>
      <p:sp>
        <p:nvSpPr>
          <p:cNvPr name="Freeform 13" id="13">
            <a:hlinkClick r:id="rId26" tooltip="https://www.iduvan.com/kitchen/"/>
          </p:cNvPr>
          <p:cNvSpPr/>
          <p:nvPr/>
        </p:nvSpPr>
        <p:spPr>
          <a:xfrm flipH="false" flipV="false" rot="0">
            <a:off x="2908247" y="5510452"/>
            <a:ext cx="3050648" cy="4067531"/>
          </a:xfrm>
          <a:custGeom>
            <a:avLst/>
            <a:gdLst/>
            <a:ahLst/>
            <a:cxnLst/>
            <a:rect r="r" b="b" t="t" l="l"/>
            <a:pathLst>
              <a:path h="4067531" w="3050648">
                <a:moveTo>
                  <a:pt x="0" y="0"/>
                </a:moveTo>
                <a:lnTo>
                  <a:pt x="3050648" y="0"/>
                </a:lnTo>
                <a:lnTo>
                  <a:pt x="3050648" y="4067531"/>
                </a:lnTo>
                <a:lnTo>
                  <a:pt x="0" y="4067531"/>
                </a:lnTo>
                <a:lnTo>
                  <a:pt x="0" y="0"/>
                </a:lnTo>
                <a:close/>
              </a:path>
            </a:pathLst>
          </a:custGeom>
          <a:blipFill>
            <a:blip r:embed="rId25"/>
            <a:stretch>
              <a:fillRect l="0" t="0" r="0" b="0"/>
            </a:stretch>
          </a:blipFill>
        </p:spPr>
      </p:sp>
      <p:sp>
        <p:nvSpPr>
          <p:cNvPr name="Freeform 14" id="14">
            <a:hlinkClick r:id="rId28" tooltip="https://www.iduvan.com/kitchen/"/>
          </p:cNvPr>
          <p:cNvSpPr/>
          <p:nvPr/>
        </p:nvSpPr>
        <p:spPr>
          <a:xfrm flipH="false" flipV="false" rot="0">
            <a:off x="10492311" y="5520965"/>
            <a:ext cx="4105631" cy="4105631"/>
          </a:xfrm>
          <a:custGeom>
            <a:avLst/>
            <a:gdLst/>
            <a:ahLst/>
            <a:cxnLst/>
            <a:rect r="r" b="b" t="t" l="l"/>
            <a:pathLst>
              <a:path h="4105631" w="4105631">
                <a:moveTo>
                  <a:pt x="0" y="0"/>
                </a:moveTo>
                <a:lnTo>
                  <a:pt x="4105631" y="0"/>
                </a:lnTo>
                <a:lnTo>
                  <a:pt x="4105631" y="4105631"/>
                </a:lnTo>
                <a:lnTo>
                  <a:pt x="0" y="4105631"/>
                </a:lnTo>
                <a:lnTo>
                  <a:pt x="0" y="0"/>
                </a:lnTo>
                <a:close/>
              </a:path>
            </a:pathLst>
          </a:custGeom>
          <a:blipFill>
            <a:blip r:embed="rId27"/>
            <a:stretch>
              <a:fillRect l="0" t="0" r="0" b="0"/>
            </a:stretch>
          </a:blipFill>
        </p:spPr>
      </p:sp>
      <p:sp>
        <p:nvSpPr>
          <p:cNvPr name="TextBox 15" id="15"/>
          <p:cNvSpPr txBox="true"/>
          <p:nvPr/>
        </p:nvSpPr>
        <p:spPr>
          <a:xfrm rot="0">
            <a:off x="15249626" y="-34925"/>
            <a:ext cx="305336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Kitchen</a:t>
            </a:r>
          </a:p>
        </p:txBody>
      </p:sp>
      <p:sp>
        <p:nvSpPr>
          <p:cNvPr name="TextBox 16" id="1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29" tooltip="https://www.iduvan.com/en/"/>
              </a:rPr>
              <a:t>www.iduvan.com</a:t>
            </a:r>
          </a:p>
        </p:txBody>
      </p:sp>
      <p:sp>
        <p:nvSpPr>
          <p:cNvPr name="TextBox 17" id="17"/>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Production</a:t>
            </a:r>
            <a:r>
              <a:rPr lang="en-US" sz="1500" strike="noStrike" u="none">
                <a:solidFill>
                  <a:srgbClr val="404040"/>
                </a:solidFill>
                <a:latin typeface="Canva Sans"/>
                <a:ea typeface="Canva Sans"/>
                <a:cs typeface="Canva Sans"/>
                <a:sym typeface="Canva Sans"/>
              </a:rPr>
              <a:t> and As</a:t>
            </a:r>
            <a:r>
              <a:rPr lang="en-US" sz="1500" strike="noStrike" u="none">
                <a:solidFill>
                  <a:srgbClr val="404040"/>
                </a:solidFill>
                <a:latin typeface="Canva Sans"/>
                <a:ea typeface="Canva Sans"/>
                <a:cs typeface="Canva Sans"/>
                <a:sym typeface="Canva Sans"/>
              </a:rPr>
              <a:t>semb</a:t>
            </a:r>
            <a:r>
              <a:rPr lang="en-US" sz="1500" strike="noStrike" u="none">
                <a:solidFill>
                  <a:srgbClr val="404040"/>
                </a:solidFill>
                <a:latin typeface="Canva Sans"/>
                <a:ea typeface="Canva Sans"/>
                <a:cs typeface="Canva Sans"/>
                <a:sym typeface="Canva Sans"/>
              </a:rPr>
              <a:t>l</a:t>
            </a:r>
            <a:r>
              <a:rPr lang="en-US" sz="1500" strike="noStrike" u="none">
                <a:solidFill>
                  <a:srgbClr val="404040"/>
                </a:solidFill>
                <a:latin typeface="Canva Sans"/>
                <a:ea typeface="Canva Sans"/>
                <a:cs typeface="Canva Sans"/>
                <a:sym typeface="Canva Sans"/>
              </a:rPr>
              <a:t>y</a:t>
            </a:r>
          </a:p>
        </p:txBody>
      </p:sp>
    </p:spTree>
  </p:cSld>
  <p:clrMapOvr>
    <a:masterClrMapping/>
  </p:clrMapOvr>
  <p:transition spd="fast">
    <p:wipe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DAHBmx2xriM</dc:identifier>
  <dcterms:modified xsi:type="dcterms:W3CDTF">2011-08-01T06:04:30Z</dcterms:modified>
  <cp:revision>1</cp:revision>
  <dc:title>iDuvan and MT Architecture &amp; Design Katalog</dc:title>
</cp:coreProperties>
</file>