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8288000" cy="10287000"/>
  <p:notesSz cx="6858000" cy="9144000"/>
  <p:embeddedFontLst>
    <p:embeddedFont>
      <p:font typeface="Canva Sans Bold" charset="1" panose="020B0803030501040103"/>
      <p:regular r:id="rId46"/>
    </p:embeddedFont>
    <p:embeddedFont>
      <p:font typeface="Canva Sans" charset="1" panose="020B0503030501040103"/>
      <p:regular r:id="rId47"/>
    </p:embeddedFont>
    <p:embeddedFont>
      <p:font typeface="Neue Montreal Bold" charset="1" panose="00000400000000000000"/>
      <p:regular r:id="rId48"/>
    </p:embeddedFont>
    <p:embeddedFont>
      <p:font typeface="Neue Montreal" charset="1" panose="000004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2.png" Type="http://schemas.openxmlformats.org/officeDocument/2006/relationships/image"/><Relationship Id="rId5" Target="https://www.iduvan.com/bg/" TargetMode="External" Type="http://schemas.openxmlformats.org/officeDocument/2006/relationships/hyperlink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resim-galerisi/banyo/" TargetMode="External" Type="http://schemas.openxmlformats.org/officeDocument/2006/relationships/hyperlink"/><Relationship Id="rId2" Target="../media/image52.png" Type="http://schemas.openxmlformats.org/officeDocument/2006/relationships/image"/><Relationship Id="rId3" Target="https://www.iduvan.com/bg/resim-galerisi/banyo/" TargetMode="External" Type="http://schemas.openxmlformats.org/officeDocument/2006/relationships/hyperlink"/><Relationship Id="rId4" Target="../media/image1.png" Type="http://schemas.openxmlformats.org/officeDocument/2006/relationships/image"/><Relationship Id="rId5" Target="https://www.instagram.com/mt.arch.design/" TargetMode="External" Type="http://schemas.openxmlformats.org/officeDocument/2006/relationships/hyperlink"/><Relationship Id="rId6" Target="../media/image53.png" Type="http://schemas.openxmlformats.org/officeDocument/2006/relationships/image"/><Relationship Id="rId7" Target="https://www.iduvan.com/bg/resim-galerisi/banyo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slide2.xml" Type="http://schemas.openxmlformats.org/officeDocument/2006/relationships/slide"/><Relationship Id="rId2" Target="../media/image54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2.png" Type="http://schemas.openxmlformats.org/officeDocument/2006/relationships/image"/><Relationship Id="rId6" Target="https://www.iduvan.com/bg/" TargetMode="External" Type="http://schemas.openxmlformats.org/officeDocument/2006/relationships/hyperlink"/><Relationship Id="rId7" Target="../media/image55.png" Type="http://schemas.openxmlformats.org/officeDocument/2006/relationships/image"/><Relationship Id="rId8" Target="https://www.iduvan.com/bg/" TargetMode="External" Type="http://schemas.openxmlformats.org/officeDocument/2006/relationships/hyperlink"/><Relationship Id="rId9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slide2.xml" Type="http://schemas.openxmlformats.org/officeDocument/2006/relationships/slide"/><Relationship Id="rId2" Target="../media/image56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57.png" Type="http://schemas.openxmlformats.org/officeDocument/2006/relationships/image"/><Relationship Id="rId6" Target="../media/image2.png" Type="http://schemas.openxmlformats.org/officeDocument/2006/relationships/image"/><Relationship Id="rId7" Target="https://www.iduvan.com/bg/" TargetMode="External" Type="http://schemas.openxmlformats.org/officeDocument/2006/relationships/hyperlink"/><Relationship Id="rId8" Target="https://www.iduvan.com/bg/" TargetMode="External" Type="http://schemas.openxmlformats.org/officeDocument/2006/relationships/hyperlink"/><Relationship Id="rId9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slide2.xml" Type="http://schemas.openxmlformats.org/officeDocument/2006/relationships/slide"/><Relationship Id="rId2" Target="../media/image58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59.png" Type="http://schemas.openxmlformats.org/officeDocument/2006/relationships/image"/><Relationship Id="rId6" Target="../media/image2.png" Type="http://schemas.openxmlformats.org/officeDocument/2006/relationships/image"/><Relationship Id="rId7" Target="https://www.iduvan.com/bg/" TargetMode="External" Type="http://schemas.openxmlformats.org/officeDocument/2006/relationships/hyperlink"/><Relationship Id="rId8" Target="https://www.iduvan.com/bg/" TargetMode="External" Type="http://schemas.openxmlformats.org/officeDocument/2006/relationships/hyperlink"/><Relationship Id="rId9" Target="../media/image2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resim-galerisi/giysi-odasi-ve-gardrop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60.png" Type="http://schemas.openxmlformats.org/officeDocument/2006/relationships/image"/><Relationship Id="rId5" Target="https://www.iduvan.com/bg/resim-galerisi/giysi-odasi-ve-gardrop/" TargetMode="External" Type="http://schemas.openxmlformats.org/officeDocument/2006/relationships/hyperlink"/><Relationship Id="rId6" Target="../media/image61.png" Type="http://schemas.openxmlformats.org/officeDocument/2006/relationships/image"/><Relationship Id="rId7" Target="https://www.iduvan.com/bg/resim-galerisi/giysi-odasi-ve-gardrop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62.png" Type="http://schemas.openxmlformats.org/officeDocument/2006/relationships/image"/><Relationship Id="rId5" Target="../media/image63.pn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resim-galerisi/tv-unites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66.png" Type="http://schemas.openxmlformats.org/officeDocument/2006/relationships/image"/><Relationship Id="rId5" Target="https://www.iduvan.com/bg/resim-galerisi/tv-unitesi/" TargetMode="External" Type="http://schemas.openxmlformats.org/officeDocument/2006/relationships/hyperlink"/><Relationship Id="rId6" Target="../media/image67.png" Type="http://schemas.openxmlformats.org/officeDocument/2006/relationships/image"/><Relationship Id="rId7" Target="https://www.iduvan.com/bg/resim-galerisi/tv-unites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png" Type="http://schemas.openxmlformats.org/officeDocument/2006/relationships/image"/><Relationship Id="rId12" Target="../media/image76.png" Type="http://schemas.openxmlformats.org/officeDocument/2006/relationships/image"/><Relationship Id="rId13" Target="../media/image77.pn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slide2.xml" Type="http://schemas.openxmlformats.org/officeDocument/2006/relationships/slide"/><Relationship Id="rId17" Target="../media/image2.png" Type="http://schemas.openxmlformats.org/officeDocument/2006/relationships/image"/><Relationship Id="rId18" Target="https://www.iduvan.com/bg/" TargetMode="External" Type="http://schemas.openxmlformats.org/officeDocument/2006/relationships/hyperlink"/><Relationship Id="rId19" Target="https://www.iduvan.com/bg/" TargetMode="External" Type="http://schemas.openxmlformats.org/officeDocument/2006/relationships/hyperlink"/><Relationship Id="rId2" Target="../media/image68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69.png" Type="http://schemas.openxmlformats.org/officeDocument/2006/relationships/image"/><Relationship Id="rId6" Target="../media/image70.png" Type="http://schemas.openxmlformats.org/officeDocument/2006/relationships/image"/><Relationship Id="rId7" Target="../media/image71.png" Type="http://schemas.openxmlformats.org/officeDocument/2006/relationships/image"/><Relationship Id="rId8" Target="../media/image72.pn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resim-galerisi/portmanto-ve-vestiyer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78.png" Type="http://schemas.openxmlformats.org/officeDocument/2006/relationships/image"/><Relationship Id="rId5" Target="https://www.iduvan.com/bg/resim-galerisi/portmanto-ve-vestiyer/" TargetMode="External" Type="http://schemas.openxmlformats.org/officeDocument/2006/relationships/hyperlink"/><Relationship Id="rId6" Target="../media/image79.png" Type="http://schemas.openxmlformats.org/officeDocument/2006/relationships/image"/><Relationship Id="rId7" Target="https://www.iduvan.com/bg/resim-galerisi/portmanto-ve-vestiyer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36.xml" Type="http://schemas.openxmlformats.org/officeDocument/2006/relationships/slide"/><Relationship Id="rId11" Target="slide6.xml" Type="http://schemas.openxmlformats.org/officeDocument/2006/relationships/slide"/><Relationship Id="rId12" Target="slide10.xml" Type="http://schemas.openxmlformats.org/officeDocument/2006/relationships/slide"/><Relationship Id="rId13" Target="slide14.xml" Type="http://schemas.openxmlformats.org/officeDocument/2006/relationships/slide"/><Relationship Id="rId14" Target="slide16.xml" Type="http://schemas.openxmlformats.org/officeDocument/2006/relationships/slide"/><Relationship Id="rId15" Target="slide18.xml" Type="http://schemas.openxmlformats.org/officeDocument/2006/relationships/slide"/><Relationship Id="rId16" Target="slide20.xml" Type="http://schemas.openxmlformats.org/officeDocument/2006/relationships/slide"/><Relationship Id="rId17" Target="slide22.xml" Type="http://schemas.openxmlformats.org/officeDocument/2006/relationships/slide"/><Relationship Id="rId18" Target="slide32.xml" Type="http://schemas.openxmlformats.org/officeDocument/2006/relationships/slide"/><Relationship Id="rId19" Target="slide33.xml" Type="http://schemas.openxmlformats.org/officeDocument/2006/relationships/slide"/><Relationship Id="rId2" Target="../media/image8.png" Type="http://schemas.openxmlformats.org/officeDocument/2006/relationships/image"/><Relationship Id="rId20" Target="slide34.xml" Type="http://schemas.openxmlformats.org/officeDocument/2006/relationships/slide"/><Relationship Id="rId21" Target="slide35.xml" Type="http://schemas.openxmlformats.org/officeDocument/2006/relationships/slide"/><Relationship Id="rId22" Target="slide38.xml" Type="http://schemas.openxmlformats.org/officeDocument/2006/relationships/slide"/><Relationship Id="rId23" Target="../media/image9.png" Type="http://schemas.openxmlformats.org/officeDocument/2006/relationships/image"/><Relationship Id="rId24" Target="../media/image10.svg" Type="http://schemas.openxmlformats.org/officeDocument/2006/relationships/image"/><Relationship Id="rId25" Target="https://www.iduvan.com/bg/resim-galerisi/mutfak/" TargetMode="External" Type="http://schemas.openxmlformats.org/officeDocument/2006/relationships/hyperlink"/><Relationship Id="rId3" Target="slide3.xml" Type="http://schemas.openxmlformats.org/officeDocument/2006/relationships/slide"/><Relationship Id="rId4" Target="slide4.xml" Type="http://schemas.openxmlformats.org/officeDocument/2006/relationships/slide"/><Relationship Id="rId5" Target="slide24.xml" Type="http://schemas.openxmlformats.org/officeDocument/2006/relationships/slide"/><Relationship Id="rId6" Target="slide27.xml" Type="http://schemas.openxmlformats.org/officeDocument/2006/relationships/slide"/><Relationship Id="rId7" Target="slide40.xml" Type="http://schemas.openxmlformats.org/officeDocument/2006/relationships/slide"/><Relationship Id="rId8" Target="slide5.xml" Type="http://schemas.openxmlformats.org/officeDocument/2006/relationships/slide"/><Relationship Id="rId9" Target="slide31.xml" Type="http://schemas.openxmlformats.org/officeDocument/2006/relationships/slid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resim-galerisi/ic-kapi2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84.png" Type="http://schemas.openxmlformats.org/officeDocument/2006/relationships/image"/><Relationship Id="rId5" Target="https://www.iduvan.com/bg/resim-galerisi/ic-kapi2/" TargetMode="External" Type="http://schemas.openxmlformats.org/officeDocument/2006/relationships/hyperlink"/><Relationship Id="rId6" Target="../media/image85.png" Type="http://schemas.openxmlformats.org/officeDocument/2006/relationships/image"/><Relationship Id="rId7" Target="https://www.iduvan.com/bg/resim-galerisi/ic-kapi2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2.png" Type="http://schemas.openxmlformats.org/officeDocument/2006/relationships/image"/><Relationship Id="rId11" Target="../media/image93.png" Type="http://schemas.openxmlformats.org/officeDocument/2006/relationships/image"/><Relationship Id="rId12" Target="../media/image94.png" Type="http://schemas.openxmlformats.org/officeDocument/2006/relationships/image"/><Relationship Id="rId13" Target="../media/image27.png" Type="http://schemas.openxmlformats.org/officeDocument/2006/relationships/image"/><Relationship Id="rId14" Target="../media/image28.svg" Type="http://schemas.openxmlformats.org/officeDocument/2006/relationships/image"/><Relationship Id="rId15" Target="slide2.xml" Type="http://schemas.openxmlformats.org/officeDocument/2006/relationships/slide"/><Relationship Id="rId16" Target="../media/image2.png" Type="http://schemas.openxmlformats.org/officeDocument/2006/relationships/image"/><Relationship Id="rId17" Target="https://www.iduvan.com/bg/" TargetMode="External" Type="http://schemas.openxmlformats.org/officeDocument/2006/relationships/hyperlink"/><Relationship Id="rId18" Target="https://www.iduvan.com/bg/" TargetMode="External" Type="http://schemas.openxmlformats.org/officeDocument/2006/relationships/hyperlink"/><Relationship Id="rId2" Target="../media/image86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87.png" Type="http://schemas.openxmlformats.org/officeDocument/2006/relationships/image"/><Relationship Id="rId6" Target="../media/image88.png" Type="http://schemas.openxmlformats.org/officeDocument/2006/relationships/image"/><Relationship Id="rId7" Target="../media/image89.png" Type="http://schemas.openxmlformats.org/officeDocument/2006/relationships/image"/><Relationship Id="rId8" Target="../media/image90.png" Type="http://schemas.openxmlformats.org/officeDocument/2006/relationships/image"/><Relationship Id="rId9" Target="../media/image9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vinshna-vrata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95.png" Type="http://schemas.openxmlformats.org/officeDocument/2006/relationships/image"/><Relationship Id="rId5" Target="https://www.iduvan.com/bg/vinshna-vrata/" TargetMode="External" Type="http://schemas.openxmlformats.org/officeDocument/2006/relationships/hyperlink"/><Relationship Id="rId6" Target="../media/image96.png" Type="http://schemas.openxmlformats.org/officeDocument/2006/relationships/image"/><Relationship Id="rId7" Target="https://www.iduvan.com/bg/vinshna-vrata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slide2.xml" Type="http://schemas.openxmlformats.org/officeDocument/2006/relationships/slide"/><Relationship Id="rId12" Target="../media/image2.png" Type="http://schemas.openxmlformats.org/officeDocument/2006/relationships/image"/><Relationship Id="rId13" Target="https://www.iduvan.com/bg/" TargetMode="External" Type="http://schemas.openxmlformats.org/officeDocument/2006/relationships/hyperlink"/><Relationship Id="rId14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97.png" Type="http://schemas.openxmlformats.org/officeDocument/2006/relationships/image"/><Relationship Id="rId5" Target="../media/image98.pn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Relationship Id="rId3" Target="../media/image103.png" Type="http://schemas.openxmlformats.org/officeDocument/2006/relationships/image"/><Relationship Id="rId4" Target="../media/image104.png" Type="http://schemas.openxmlformats.org/officeDocument/2006/relationships/image"/><Relationship Id="rId5" Target="../media/image105.pn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slide2.xml" Type="http://schemas.openxmlformats.org/officeDocument/2006/relationships/slid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06.png" Type="http://schemas.openxmlformats.org/officeDocument/2006/relationships/image"/><Relationship Id="rId5" Target="https://www.iduvan.com/bg/mimarlik-ve-ic-mekan-tasarimi/" TargetMode="External" Type="http://schemas.openxmlformats.org/officeDocument/2006/relationships/hyperlink"/><Relationship Id="rId6" Target="../media/image107.png" Type="http://schemas.openxmlformats.org/officeDocument/2006/relationships/image"/><Relationship Id="rId7" Target="https://www.iduvan.com/bg/mimarlik-ve-ic-mekan-tasarim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https://www.iduvan.com/bg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8.png" Type="http://schemas.openxmlformats.org/officeDocument/2006/relationships/image"/><Relationship Id="rId5" Target="https://www.iduvan.com/bg/mimarlik-ve-ic-mekan-tasarimi/" TargetMode="External" Type="http://schemas.openxmlformats.org/officeDocument/2006/relationships/hyperlink"/><Relationship Id="rId6" Target="../media/image108.png" Type="http://schemas.openxmlformats.org/officeDocument/2006/relationships/image"/><Relationship Id="rId7" Target="https://www.iduvan.com/bg/mimarlik-ve-ic-mekan-tasarim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slide2.xml" Type="http://schemas.openxmlformats.org/officeDocument/2006/relationships/slide"/><Relationship Id="rId15" Target="https://www.iduvan.com/bg/aluminyum-ve-cam-sistemleri/" TargetMode="External" Type="http://schemas.openxmlformats.org/officeDocument/2006/relationships/hyperlink"/><Relationship Id="rId2" Target="../media/image109.png" Type="http://schemas.openxmlformats.org/officeDocument/2006/relationships/image"/><Relationship Id="rId3" Target="../media/image110.png" Type="http://schemas.openxmlformats.org/officeDocument/2006/relationships/image"/><Relationship Id="rId4" Target="../media/image111.png" Type="http://schemas.openxmlformats.org/officeDocument/2006/relationships/image"/><Relationship Id="rId5" Target="../media/image112.png" Type="http://schemas.openxmlformats.org/officeDocument/2006/relationships/image"/><Relationship Id="rId6" Target="https://www.iduvan.com/aluminum-and-glass-systems/" TargetMode="External" Type="http://schemas.openxmlformats.org/officeDocument/2006/relationships/hyperlink"/><Relationship Id="rId7" Target="../media/image113.png" Type="http://schemas.openxmlformats.org/officeDocument/2006/relationships/image"/><Relationship Id="rId8" Target="../media/image114.pn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png" Type="http://schemas.openxmlformats.org/officeDocument/2006/relationships/image"/><Relationship Id="rId11" Target="../media/image123.png" Type="http://schemas.openxmlformats.org/officeDocument/2006/relationships/image"/><Relationship Id="rId12" Target="../media/image124.png" Type="http://schemas.openxmlformats.org/officeDocument/2006/relationships/image"/><Relationship Id="rId13" Target="../media/image125.pn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16" Target="slide2.xml" Type="http://schemas.openxmlformats.org/officeDocument/2006/relationships/slide"/><Relationship Id="rId17" Target="../media/image2.png" Type="http://schemas.openxmlformats.org/officeDocument/2006/relationships/image"/><Relationship Id="rId18" Target="https://www.iduvan.com/bg/" TargetMode="External" Type="http://schemas.openxmlformats.org/officeDocument/2006/relationships/hyperlink"/><Relationship Id="rId19" Target="https://www.iduvan.com/bg/" TargetMode="External" Type="http://schemas.openxmlformats.org/officeDocument/2006/relationships/hyperlink"/><Relationship Id="rId2" Target="../media/image116.jpe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117.png" Type="http://schemas.openxmlformats.org/officeDocument/2006/relationships/image"/><Relationship Id="rId6" Target="../media/image118.png" Type="http://schemas.openxmlformats.org/officeDocument/2006/relationships/image"/><Relationship Id="rId7" Target="../media/image119.png" Type="http://schemas.openxmlformats.org/officeDocument/2006/relationships/image"/><Relationship Id="rId8" Target="../media/image120.png" Type="http://schemas.openxmlformats.org/officeDocument/2006/relationships/image"/><Relationship Id="rId9" Target="../media/image12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2.pn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slide2.xml" Type="http://schemas.openxmlformats.org/officeDocument/2006/relationships/slide"/><Relationship Id="rId14" Target="../media/image2.pn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" TargetMode="External" Type="http://schemas.openxmlformats.org/officeDocument/2006/relationships/hyperlink"/><Relationship Id="rId2" Target="../media/image126.png" Type="http://schemas.openxmlformats.org/officeDocument/2006/relationships/image"/><Relationship Id="rId3" Target="../media/image127.png" Type="http://schemas.openxmlformats.org/officeDocument/2006/relationships/image"/><Relationship Id="rId4" Target="../media/image1.png" Type="http://schemas.openxmlformats.org/officeDocument/2006/relationships/image"/><Relationship Id="rId5" Target="https://www.instagram.com/mt.arch.design/" TargetMode="External" Type="http://schemas.openxmlformats.org/officeDocument/2006/relationships/hyperlink"/><Relationship Id="rId6" Target="../media/image128.png" Type="http://schemas.openxmlformats.org/officeDocument/2006/relationships/image"/><Relationship Id="rId7" Target="../media/image129.png" Type="http://schemas.openxmlformats.org/officeDocument/2006/relationships/image"/><Relationship Id="rId8" Target="../media/image130.png" Type="http://schemas.openxmlformats.org/officeDocument/2006/relationships/image"/><Relationship Id="rId9" Target="../media/image13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9.png" Type="http://schemas.openxmlformats.org/officeDocument/2006/relationships/image"/><Relationship Id="rId11" Target="../media/image140.png" Type="http://schemas.openxmlformats.org/officeDocument/2006/relationships/image"/><Relationship Id="rId12" Target="../media/image141.png" Type="http://schemas.openxmlformats.org/officeDocument/2006/relationships/image"/><Relationship Id="rId13" Target="../media/image142.png" Type="http://schemas.openxmlformats.org/officeDocument/2006/relationships/image"/><Relationship Id="rId14" Target="../media/image143.png" Type="http://schemas.openxmlformats.org/officeDocument/2006/relationships/image"/><Relationship Id="rId15" Target="../media/image27.png" Type="http://schemas.openxmlformats.org/officeDocument/2006/relationships/image"/><Relationship Id="rId16" Target="../media/image28.svg" Type="http://schemas.openxmlformats.org/officeDocument/2006/relationships/image"/><Relationship Id="rId17" Target="slide2.xml" Type="http://schemas.openxmlformats.org/officeDocument/2006/relationships/slide"/><Relationship Id="rId18" Target="../media/image2.png" Type="http://schemas.openxmlformats.org/officeDocument/2006/relationships/image"/><Relationship Id="rId19" Target="https://www.iduvan.com/bg/" TargetMode="External" Type="http://schemas.openxmlformats.org/officeDocument/2006/relationships/hyperlink"/><Relationship Id="rId2" Target="../media/image133.png" Type="http://schemas.openxmlformats.org/officeDocument/2006/relationships/image"/><Relationship Id="rId20" Target="https://www.iduvan.com/bg/" TargetMode="External" Type="http://schemas.openxmlformats.org/officeDocument/2006/relationships/hyperlink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.png" Type="http://schemas.openxmlformats.org/officeDocument/2006/relationships/image"/><Relationship Id="rId8" Target="https://www.instagram.com/mt.arch.design/" TargetMode="External" Type="http://schemas.openxmlformats.org/officeDocument/2006/relationships/hyperlink"/><Relationship Id="rId9" Target="../media/image13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slide2.xml" Type="http://schemas.openxmlformats.org/officeDocument/2006/relationships/slide"/><Relationship Id="rId2" Target="../media/image144.png" Type="http://schemas.openxmlformats.org/officeDocument/2006/relationships/image"/><Relationship Id="rId3" Target="../media/image145.png" Type="http://schemas.openxmlformats.org/officeDocument/2006/relationships/image"/><Relationship Id="rId4" Target="../media/image146.png" Type="http://schemas.openxmlformats.org/officeDocument/2006/relationships/image"/><Relationship Id="rId5" Target="../media/image147.png" Type="http://schemas.openxmlformats.org/officeDocument/2006/relationships/image"/><Relationship Id="rId6" Target="../media/image148.png" Type="http://schemas.openxmlformats.org/officeDocument/2006/relationships/image"/><Relationship Id="rId7" Target="../media/image149.png" Type="http://schemas.openxmlformats.org/officeDocument/2006/relationships/image"/><Relationship Id="rId8" Target="../media/image150.png" Type="http://schemas.openxmlformats.org/officeDocument/2006/relationships/image"/><Relationship Id="rId9" Target="../media/image15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eksteriorni-produkti-i-sistemi-eksteriorn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53.png" Type="http://schemas.openxmlformats.org/officeDocument/2006/relationships/image"/><Relationship Id="rId5" Target="https://www.iduvan.com/bg/eksteriorni-produkti-i-sistemi-eksteriorni/" TargetMode="External" Type="http://schemas.openxmlformats.org/officeDocument/2006/relationships/hyperlink"/><Relationship Id="rId6" Target="../media/image154.png" Type="http://schemas.openxmlformats.org/officeDocument/2006/relationships/image"/><Relationship Id="rId7" Target="https://www.iduvan.com/bg/eksteriorni-produkti-i-sistemi-eksteriorn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slide2.xml" Type="http://schemas.openxmlformats.org/officeDocument/2006/relationships/slide"/><Relationship Id="rId13" Target="../media/image2.png" Type="http://schemas.openxmlformats.org/officeDocument/2006/relationships/image"/><Relationship Id="rId14" Target="https://www.iduvan.com/bg/" TargetMode="External" Type="http://schemas.openxmlformats.org/officeDocument/2006/relationships/hyperlink"/><Relationship Id="rId15" Target="../media/image9.png" Type="http://schemas.openxmlformats.org/officeDocument/2006/relationships/image"/><Relationship Id="rId16" Target="../media/image10.svg" Type="http://schemas.openxmlformats.org/officeDocument/2006/relationships/image"/><Relationship Id="rId17" Target="https://www.iduvan.com/bg/" TargetMode="External" Type="http://schemas.openxmlformats.org/officeDocument/2006/relationships/hyperlink"/><Relationship Id="rId18" Target="https://www.iduvan.com/bg/eksteriorni-produkti-i-sistemi-eksteriorn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50.png" Type="http://schemas.openxmlformats.org/officeDocument/2006/relationships/image"/><Relationship Id="rId5" Target="https://www.iduvan.com/bg/eksteriorni-produkti-i-sistemi-eksteriorni/" TargetMode="External" Type="http://schemas.openxmlformats.org/officeDocument/2006/relationships/hyperlink"/><Relationship Id="rId6" Target="../media/image144.png" Type="http://schemas.openxmlformats.org/officeDocument/2006/relationships/image"/><Relationship Id="rId7" Target="https://www.iduvan.com/bg/eksteriorni-produkti-i-sistemi-eksteriorni/" TargetMode="External" Type="http://schemas.openxmlformats.org/officeDocument/2006/relationships/hyperlink"/><Relationship Id="rId8" Target="../media/image155.png" Type="http://schemas.openxmlformats.org/officeDocument/2006/relationships/image"/><Relationship Id="rId9" Target="https://www.iduvan.com/bg/eksteriorni-produkti-i-sistemi-eksteriorni/" TargetMode="External" Type="http://schemas.openxmlformats.org/officeDocument/2006/relationships/hyperlink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eksteriorni-produkti-i-sistemi-eksteriorn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56.png" Type="http://schemas.openxmlformats.org/officeDocument/2006/relationships/image"/><Relationship Id="rId5" Target="https://www.iduvan.com/bg/eksteriorni-produkti-i-sistemi-eksteriorni/" TargetMode="External" Type="http://schemas.openxmlformats.org/officeDocument/2006/relationships/hyperlink"/><Relationship Id="rId6" Target="../media/image157.png" Type="http://schemas.openxmlformats.org/officeDocument/2006/relationships/image"/><Relationship Id="rId7" Target="https://www.iduvan.com/bg/eksteriorni-produkti-i-sistemi-eksteriorn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eksteriorni-produkti-i-sistemi-eksteriorn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58.png" Type="http://schemas.openxmlformats.org/officeDocument/2006/relationships/image"/><Relationship Id="rId5" Target="https://www.iduvan.com/bg/eksteriorni-produkti-i-sistemi-eksteriorni/" TargetMode="External" Type="http://schemas.openxmlformats.org/officeDocument/2006/relationships/hyperlink"/><Relationship Id="rId6" Target="../media/image159.png" Type="http://schemas.openxmlformats.org/officeDocument/2006/relationships/image"/><Relationship Id="rId7" Target="https://www.iduvan.com/bg/eksteriorni-produkti-i-sistemi-eksteriorn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slide2.xml" Type="http://schemas.openxmlformats.org/officeDocument/2006/relationships/slide"/><Relationship Id="rId2" Target="../media/image160.png" Type="http://schemas.openxmlformats.org/officeDocument/2006/relationships/image"/><Relationship Id="rId3" Target="https://www.iduvan.com/bg/sistemi-za-industrialni-vrati/" TargetMode="External" Type="http://schemas.openxmlformats.org/officeDocument/2006/relationships/hyperlink"/><Relationship Id="rId4" Target="../media/image161.png" Type="http://schemas.openxmlformats.org/officeDocument/2006/relationships/image"/><Relationship Id="rId5" Target="https://www.iduvan.com/bg/sistemi-za-industrialni-vrati/" TargetMode="External" Type="http://schemas.openxmlformats.org/officeDocument/2006/relationships/hyperlink"/><Relationship Id="rId6" Target="../media/image162.png" Type="http://schemas.openxmlformats.org/officeDocument/2006/relationships/image"/><Relationship Id="rId7" Target="https://www.iduvan.com/bg/sistemi-za-industrialni-vrati/" TargetMode="External" Type="http://schemas.openxmlformats.org/officeDocument/2006/relationships/hyperlink"/><Relationship Id="rId8" Target="../media/image163.png" Type="http://schemas.openxmlformats.org/officeDocument/2006/relationships/image"/><Relationship Id="rId9" Target="https://www.iduvan.com/bg/sistemi-za-industrialni-vrati/" TargetMode="External" Type="http://schemas.openxmlformats.org/officeDocument/2006/relationships/hyperlink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2.xml" Type="http://schemas.openxmlformats.org/officeDocument/2006/relationships/slide"/><Relationship Id="rId11" Target="../media/image2.png" Type="http://schemas.openxmlformats.org/officeDocument/2006/relationships/image"/><Relationship Id="rId12" Target="https://www.iduvan.com/bg/" TargetMode="External" Type="http://schemas.openxmlformats.org/officeDocument/2006/relationships/hyperlink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https://www.iduvan.com/bg/" TargetMode="External" Type="http://schemas.openxmlformats.org/officeDocument/2006/relationships/hyperlink"/><Relationship Id="rId16" Target="https://www.iduvan.com/bg/eksteriorni-produkti-i-sistemi-eksteriorni/" TargetMode="External" Type="http://schemas.openxmlformats.org/officeDocument/2006/relationships/hyperlink"/><Relationship Id="rId2" Target="../media/image1.png" Type="http://schemas.openxmlformats.org/officeDocument/2006/relationships/image"/><Relationship Id="rId3" Target="https://www.instagram.com/mt.arch.design/" TargetMode="External" Type="http://schemas.openxmlformats.org/officeDocument/2006/relationships/hyperlink"/><Relationship Id="rId4" Target="../media/image164.png" Type="http://schemas.openxmlformats.org/officeDocument/2006/relationships/image"/><Relationship Id="rId5" Target="https://www.iduvan.com/bg/sistemi-za-industrialni-vrati/" TargetMode="External" Type="http://schemas.openxmlformats.org/officeDocument/2006/relationships/hyperlink"/><Relationship Id="rId6" Target="../media/image165.png" Type="http://schemas.openxmlformats.org/officeDocument/2006/relationships/image"/><Relationship Id="rId7" Target="https://www.iduvan.com/bg/sistemi-za-industrialni-vrati/" TargetMode="External" Type="http://schemas.openxmlformats.org/officeDocument/2006/relationships/hyperlink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iduvan.com/bg/" TargetMode="External" Type="http://schemas.openxmlformats.org/officeDocument/2006/relationships/hyperlink"/><Relationship Id="rId11" Target="https://www.iduvan.com/bg/" TargetMode="External" Type="http://schemas.openxmlformats.org/officeDocument/2006/relationships/hyperlink"/><Relationship Id="rId2" Target="../media/image166.png" Type="http://schemas.openxmlformats.org/officeDocument/2006/relationships/image"/><Relationship Id="rId3" Target="../media/image167.png" Type="http://schemas.openxmlformats.org/officeDocument/2006/relationships/image"/><Relationship Id="rId4" Target="../media/image1.png" Type="http://schemas.openxmlformats.org/officeDocument/2006/relationships/image"/><Relationship Id="rId5" Target="https://www.instagram.com/mt.arch.design/" TargetMode="External" Type="http://schemas.openxmlformats.org/officeDocument/2006/relationships/hyperlink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slide2.xml" Type="http://schemas.openxmlformats.org/officeDocument/2006/relationships/slide"/><Relationship Id="rId9" Target="../media/image2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iduvan.com/bg/" TargetMode="External" Type="http://schemas.openxmlformats.org/officeDocument/2006/relationships/hyperlink"/><Relationship Id="rId11" Target="https://www.iduvan.com/bg/" TargetMode="External" Type="http://schemas.openxmlformats.org/officeDocument/2006/relationships/hyperlink"/><Relationship Id="rId2" Target="../media/image168.png" Type="http://schemas.openxmlformats.org/officeDocument/2006/relationships/image"/><Relationship Id="rId3" Target="../media/image167.png" Type="http://schemas.openxmlformats.org/officeDocument/2006/relationships/image"/><Relationship Id="rId4" Target="../media/image1.png" Type="http://schemas.openxmlformats.org/officeDocument/2006/relationships/image"/><Relationship Id="rId5" Target="https://www.instagram.com/mt.arch.design/" TargetMode="External" Type="http://schemas.openxmlformats.org/officeDocument/2006/relationships/hyperlink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slide2.xml" Type="http://schemas.openxmlformats.org/officeDocument/2006/relationships/slide"/><Relationship Id="rId9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slide2.xml" Type="http://schemas.openxmlformats.org/officeDocument/2006/relationships/slid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mailto:info@iduvan.com" TargetMode="External" Type="http://schemas.openxmlformats.org/officeDocument/2006/relationships/hyperlink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slide2.xml" Type="http://schemas.openxmlformats.org/officeDocument/2006/relationships/slid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https://www.iduvan.com/bg/ic-mekan-mobilya-uretimi/" TargetMode="External" Type="http://schemas.openxmlformats.org/officeDocument/2006/relationships/hyperlink"/><Relationship Id="rId12" Target="../media/image16.png" Type="http://schemas.openxmlformats.org/officeDocument/2006/relationships/image"/><Relationship Id="rId13" Target="https://www.iduvan.com/bg/ic-mekan-mobilya-uretimi/" TargetMode="External" Type="http://schemas.openxmlformats.org/officeDocument/2006/relationships/hyperlink"/><Relationship Id="rId14" Target="../media/image33.png" Type="http://schemas.openxmlformats.org/officeDocument/2006/relationships/image"/><Relationship Id="rId15" Target="https://www.iduvan.com/bg/ic-mekan-mobilya-uretimi/" TargetMode="External" Type="http://schemas.openxmlformats.org/officeDocument/2006/relationships/hyperlink"/><Relationship Id="rId16" Target="../media/image9.png" Type="http://schemas.openxmlformats.org/officeDocument/2006/relationships/image"/><Relationship Id="rId17" Target="../media/image10.svg" Type="http://schemas.openxmlformats.org/officeDocument/2006/relationships/image"/><Relationship Id="rId18" Target="https://www.iduvan.com/bg/ic-mekan-mobilya-uretimi/" TargetMode="External" Type="http://schemas.openxmlformats.org/officeDocument/2006/relationships/hyperlink"/><Relationship Id="rId19" Target="../media/image27.png" Type="http://schemas.openxmlformats.org/officeDocument/2006/relationships/image"/><Relationship Id="rId2" Target="../media/image11.png" Type="http://schemas.openxmlformats.org/officeDocument/2006/relationships/image"/><Relationship Id="rId20" Target="../media/image28.svg" Type="http://schemas.openxmlformats.org/officeDocument/2006/relationships/image"/><Relationship Id="rId21" Target="slide2.xml" Type="http://schemas.openxmlformats.org/officeDocument/2006/relationships/slide"/><Relationship Id="rId3" Target="https://www.iduvan.com/bg/ic-mekan-mobilya-uretimi/" TargetMode="External" Type="http://schemas.openxmlformats.org/officeDocument/2006/relationships/hyperlink"/><Relationship Id="rId4" Target="../media/image29.png" Type="http://schemas.openxmlformats.org/officeDocument/2006/relationships/image"/><Relationship Id="rId5" Target="https://www.iduvan.com/bg/ic-mekan-mobilya-uretimi/" TargetMode="External" Type="http://schemas.openxmlformats.org/officeDocument/2006/relationships/hyperlink"/><Relationship Id="rId6" Target="../media/image30.png" Type="http://schemas.openxmlformats.org/officeDocument/2006/relationships/image"/><Relationship Id="rId7" Target="https://www.iduvan.com/bg/ic-mekan-mobilya-uretimi/" TargetMode="External" Type="http://schemas.openxmlformats.org/officeDocument/2006/relationships/hyperlink"/><Relationship Id="rId8" Target="../media/image31.png" Type="http://schemas.openxmlformats.org/officeDocument/2006/relationships/image"/><Relationship Id="rId9" Target="https://www.iduvan.com/bg/ic-mekan-mobilya-uretimi/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slide2.xml" Type="http://schemas.openxmlformats.org/officeDocument/2006/relationships/slide"/><Relationship Id="rId15" Target="https://www.iduvan.com/bg/" TargetMode="External" Type="http://schemas.openxmlformats.org/officeDocument/2006/relationships/hyperlink"/><Relationship Id="rId16" Target="https://www.iduvan.com/bg/resim-galerisi/mutfak/" TargetMode="External" Type="http://schemas.openxmlformats.org/officeDocument/2006/relationships/hyperlink"/><Relationship Id="rId2" Target="../media/image34.png" Type="http://schemas.openxmlformats.org/officeDocument/2006/relationships/image"/><Relationship Id="rId3" Target="https://www.iduvan.com/bg/resim-galerisi/mutfak/" TargetMode="External" Type="http://schemas.openxmlformats.org/officeDocument/2006/relationships/hyperlink"/><Relationship Id="rId4" Target="../media/image35.png" Type="http://schemas.openxmlformats.org/officeDocument/2006/relationships/image"/><Relationship Id="rId5" Target="https://www.iduvan.com/bg/resim-galerisi/mutfak/" TargetMode="External" Type="http://schemas.openxmlformats.org/officeDocument/2006/relationships/hyperlink"/><Relationship Id="rId6" Target="../media/image1.png" Type="http://schemas.openxmlformats.org/officeDocument/2006/relationships/image"/><Relationship Id="rId7" Target="https://www.instagram.com/mt.arch.design/" TargetMode="External" Type="http://schemas.openxmlformats.org/officeDocument/2006/relationships/hyperlink"/><Relationship Id="rId8" Target="../media/image2.png" Type="http://schemas.openxmlformats.org/officeDocument/2006/relationships/image"/><Relationship Id="rId9" Target="https://www.iduvan.com/bg/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slide2.xml" Type="http://schemas.openxmlformats.org/officeDocument/2006/relationships/slide"/><Relationship Id="rId2" Target="../media/image36.jpe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37.png" Type="http://schemas.openxmlformats.org/officeDocument/2006/relationships/image"/><Relationship Id="rId6" Target="../media/image2.png" Type="http://schemas.openxmlformats.org/officeDocument/2006/relationships/image"/><Relationship Id="rId7" Target="https://www.iduvan.com/bg/" TargetMode="External" Type="http://schemas.openxmlformats.org/officeDocument/2006/relationships/hyperlink"/><Relationship Id="rId8" Target="../media/image38.jpeg" Type="http://schemas.openxmlformats.org/officeDocument/2006/relationships/image"/><Relationship Id="rId9" Target="https://www.iduvan.com/bg/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slide2.xml" Type="http://schemas.openxmlformats.org/officeDocument/2006/relationships/slide"/><Relationship Id="rId2" Target="../media/image39.png" Type="http://schemas.openxmlformats.org/officeDocument/2006/relationships/image"/><Relationship Id="rId3" Target="../media/image1.png" Type="http://schemas.openxmlformats.org/officeDocument/2006/relationships/image"/><Relationship Id="rId4" Target="https://www.instagram.com/mt.arch.design/" TargetMode="External" Type="http://schemas.openxmlformats.org/officeDocument/2006/relationships/hyperlink"/><Relationship Id="rId5" Target="../media/image40.png" Type="http://schemas.openxmlformats.org/officeDocument/2006/relationships/image"/><Relationship Id="rId6" Target="../media/image41.png" Type="http://schemas.openxmlformats.org/officeDocument/2006/relationships/image"/><Relationship Id="rId7" Target="../media/image2.png" Type="http://schemas.openxmlformats.org/officeDocument/2006/relationships/image"/><Relationship Id="rId8" Target="https://www.iduvan.com/bg/" TargetMode="External" Type="http://schemas.openxmlformats.org/officeDocument/2006/relationships/hyperlink"/><Relationship Id="rId9" Target="https://www.iduvan.com/bg/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https://www.iduvan.com/bg/resim-galerisi/mutfak/" TargetMode="External" Type="http://schemas.openxmlformats.org/officeDocument/2006/relationships/hyperlink"/><Relationship Id="rId12" Target="../media/image46.png" Type="http://schemas.openxmlformats.org/officeDocument/2006/relationships/image"/><Relationship Id="rId13" Target="https://www.iduvan.com/bg/resim-galerisi/mutfak/" TargetMode="External" Type="http://schemas.openxmlformats.org/officeDocument/2006/relationships/hyperlink"/><Relationship Id="rId14" Target="../media/image47.png" Type="http://schemas.openxmlformats.org/officeDocument/2006/relationships/image"/><Relationship Id="rId15" Target="https://www.iduvan.com/bg/resim-galerisi/mutfak/" TargetMode="External" Type="http://schemas.openxmlformats.org/officeDocument/2006/relationships/hyperlink"/><Relationship Id="rId16" Target="../media/image48.png" Type="http://schemas.openxmlformats.org/officeDocument/2006/relationships/image"/><Relationship Id="rId17" Target="https://www.iduvan.com/bg/resim-galerisi/mutfak/" TargetMode="External" Type="http://schemas.openxmlformats.org/officeDocument/2006/relationships/hyperlink"/><Relationship Id="rId18" Target="../media/image49.png" Type="http://schemas.openxmlformats.org/officeDocument/2006/relationships/image"/><Relationship Id="rId19" Target="https://www.iduvan.com/bg/resim-galerisi/mutfak/" TargetMode="External" Type="http://schemas.openxmlformats.org/officeDocument/2006/relationships/hyperlink"/><Relationship Id="rId2" Target="../media/image42.png" Type="http://schemas.openxmlformats.org/officeDocument/2006/relationships/image"/><Relationship Id="rId20" Target="../media/image50.png" Type="http://schemas.openxmlformats.org/officeDocument/2006/relationships/image"/><Relationship Id="rId21" Target="https://www.iduvan.com/bg/resim-galerisi/mutfak/" TargetMode="External" Type="http://schemas.openxmlformats.org/officeDocument/2006/relationships/hyperlink"/><Relationship Id="rId22" Target="../media/image51.png" Type="http://schemas.openxmlformats.org/officeDocument/2006/relationships/image"/><Relationship Id="rId23" Target="https://www.iduvan.com/bg/resim-galerisi/mutfak/" TargetMode="External" Type="http://schemas.openxmlformats.org/officeDocument/2006/relationships/hyperlink"/><Relationship Id="rId24" Target="../media/image2.png" Type="http://schemas.openxmlformats.org/officeDocument/2006/relationships/image"/><Relationship Id="rId25" Target="https://www.iduvan.com/bg/" TargetMode="External" Type="http://schemas.openxmlformats.org/officeDocument/2006/relationships/hyperlink"/><Relationship Id="rId26" Target="https://www.iduvan.com/bg/" TargetMode="External" Type="http://schemas.openxmlformats.org/officeDocument/2006/relationships/hyperlink"/><Relationship Id="rId27" Target="../media/image27.png" Type="http://schemas.openxmlformats.org/officeDocument/2006/relationships/image"/><Relationship Id="rId28" Target="../media/image28.svg" Type="http://schemas.openxmlformats.org/officeDocument/2006/relationships/image"/><Relationship Id="rId29" Target="slide2.xml" Type="http://schemas.openxmlformats.org/officeDocument/2006/relationships/slide"/><Relationship Id="rId3" Target="https://www.iduvan.com/bg/resim-galerisi/mutfak/" TargetMode="External" Type="http://schemas.openxmlformats.org/officeDocument/2006/relationships/hyperlink"/><Relationship Id="rId4" Target="../media/image1.png" Type="http://schemas.openxmlformats.org/officeDocument/2006/relationships/image"/><Relationship Id="rId5" Target="https://www.instagram.com/mt.arch.design/" TargetMode="External" Type="http://schemas.openxmlformats.org/officeDocument/2006/relationships/hyperlink"/><Relationship Id="rId6" Target="../media/image43.png" Type="http://schemas.openxmlformats.org/officeDocument/2006/relationships/image"/><Relationship Id="rId7" Target="https://www.iduvan.com/bg/resim-galerisi/mutfak/" TargetMode="External" Type="http://schemas.openxmlformats.org/officeDocument/2006/relationships/hyperlink"/><Relationship Id="rId8" Target="../media/image44.png" Type="http://schemas.openxmlformats.org/officeDocument/2006/relationships/image"/><Relationship Id="rId9" Target="https://www.iduvan.com/bg/resim-galerisi/mutfak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736462" y="8162497"/>
            <a:ext cx="1765280" cy="1585362"/>
          </a:xfrm>
          <a:custGeom>
            <a:avLst/>
            <a:gdLst/>
            <a:ahLst/>
            <a:cxnLst/>
            <a:rect r="r" b="b" t="t" l="l"/>
            <a:pathLst>
              <a:path h="1585362" w="1765280">
                <a:moveTo>
                  <a:pt x="0" y="0"/>
                </a:moveTo>
                <a:lnTo>
                  <a:pt x="1765279" y="0"/>
                </a:lnTo>
                <a:lnTo>
                  <a:pt x="1765279" y="1585362"/>
                </a:lnTo>
                <a:lnTo>
                  <a:pt x="0" y="1585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"/>
          </p:cNvPr>
          <p:cNvSpPr/>
          <p:nvPr/>
        </p:nvSpPr>
        <p:spPr>
          <a:xfrm flipH="false" flipV="false" rot="0">
            <a:off x="14270985" y="8172245"/>
            <a:ext cx="3604935" cy="1354426"/>
          </a:xfrm>
          <a:custGeom>
            <a:avLst/>
            <a:gdLst/>
            <a:ahLst/>
            <a:cxnLst/>
            <a:rect r="r" b="b" t="t" l="l"/>
            <a:pathLst>
              <a:path h="1354426" w="3604935">
                <a:moveTo>
                  <a:pt x="0" y="0"/>
                </a:moveTo>
                <a:lnTo>
                  <a:pt x="3604936" y="0"/>
                </a:lnTo>
                <a:lnTo>
                  <a:pt x="3604936" y="1354426"/>
                </a:lnTo>
                <a:lnTo>
                  <a:pt x="0" y="1354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1687" y="2051779"/>
            <a:ext cx="3152774" cy="4723257"/>
          </a:xfrm>
          <a:custGeom>
            <a:avLst/>
            <a:gdLst/>
            <a:ahLst/>
            <a:cxnLst/>
            <a:rect r="r" b="b" t="t" l="l"/>
            <a:pathLst>
              <a:path h="4723257" w="3152774">
                <a:moveTo>
                  <a:pt x="0" y="0"/>
                </a:moveTo>
                <a:lnTo>
                  <a:pt x="3152773" y="0"/>
                </a:lnTo>
                <a:lnTo>
                  <a:pt x="3152773" y="4723256"/>
                </a:lnTo>
                <a:lnTo>
                  <a:pt x="0" y="472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3998763" y="2051779"/>
            <a:ext cx="3148838" cy="4723257"/>
          </a:xfrm>
          <a:custGeom>
            <a:avLst/>
            <a:gdLst/>
            <a:ahLst/>
            <a:cxnLst/>
            <a:rect r="r" b="b" t="t" l="l"/>
            <a:pathLst>
              <a:path h="4723257" w="3148838">
                <a:moveTo>
                  <a:pt x="0" y="0"/>
                </a:moveTo>
                <a:lnTo>
                  <a:pt x="3148838" y="0"/>
                </a:lnTo>
                <a:lnTo>
                  <a:pt x="3148838" y="4723256"/>
                </a:lnTo>
                <a:lnTo>
                  <a:pt x="0" y="4723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20" t="0" r="-3320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7333338" y="2051779"/>
            <a:ext cx="3357940" cy="4723257"/>
          </a:xfrm>
          <a:custGeom>
            <a:avLst/>
            <a:gdLst/>
            <a:ahLst/>
            <a:cxnLst/>
            <a:rect r="r" b="b" t="t" l="l"/>
            <a:pathLst>
              <a:path h="4723257" w="3357940">
                <a:moveTo>
                  <a:pt x="0" y="0"/>
                </a:moveTo>
                <a:lnTo>
                  <a:pt x="3357941" y="0"/>
                </a:lnTo>
                <a:lnTo>
                  <a:pt x="3357941" y="4723256"/>
                </a:lnTo>
                <a:lnTo>
                  <a:pt x="0" y="47232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4413533" y="2051779"/>
            <a:ext cx="3357940" cy="4723257"/>
          </a:xfrm>
          <a:custGeom>
            <a:avLst/>
            <a:gdLst/>
            <a:ahLst/>
            <a:cxnLst/>
            <a:rect r="r" b="b" t="t" l="l"/>
            <a:pathLst>
              <a:path h="4723257" w="3357940">
                <a:moveTo>
                  <a:pt x="0" y="0"/>
                </a:moveTo>
                <a:lnTo>
                  <a:pt x="3357940" y="0"/>
                </a:lnTo>
                <a:lnTo>
                  <a:pt x="3357940" y="4723256"/>
                </a:lnTo>
                <a:lnTo>
                  <a:pt x="0" y="4723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900829" y="2051779"/>
            <a:ext cx="3370157" cy="4770882"/>
          </a:xfrm>
          <a:custGeom>
            <a:avLst/>
            <a:gdLst/>
            <a:ahLst/>
            <a:cxnLst/>
            <a:rect r="r" b="b" t="t" l="l"/>
            <a:pathLst>
              <a:path h="4770882" w="3370157">
                <a:moveTo>
                  <a:pt x="0" y="0"/>
                </a:moveTo>
                <a:lnTo>
                  <a:pt x="3370156" y="0"/>
                </a:lnTo>
                <a:lnTo>
                  <a:pt x="3370156" y="4770881"/>
                </a:lnTo>
                <a:lnTo>
                  <a:pt x="0" y="4770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9384" r="0" b="-9384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9" id="9"/>
          <p:cNvSpPr txBox="true"/>
          <p:nvPr/>
        </p:nvSpPr>
        <p:spPr>
          <a:xfrm rot="0">
            <a:off x="4749641" y="7298910"/>
            <a:ext cx="8788717" cy="8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Каталог на продуктите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267869" y="9302205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1" tooltip="https://www.iduvan.com/bg/"/>
              </a:rPr>
              <a:t>www.iduvan.com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39762" y="782955"/>
            <a:ext cx="2381682" cy="245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true" sz="1800">
                <a:solidFill>
                  <a:srgbClr val="201F25"/>
                </a:solidFill>
                <a:latin typeface="Neue Montreal Bold"/>
                <a:ea typeface="Neue Montreal Bold"/>
                <a:cs typeface="Neue Montreal Bold"/>
                <a:sym typeface="Neue Montreal Bold"/>
              </a:rPr>
              <a:t>2026 ЯНУАРИ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duvan.com/bg/resim-galerisi/banyo/"/>
          </p:cNvPr>
          <p:cNvSpPr/>
          <p:nvPr/>
        </p:nvSpPr>
        <p:spPr>
          <a:xfrm flipH="false" flipV="false" rot="0">
            <a:off x="7958208" y="6051168"/>
            <a:ext cx="9948258" cy="1852863"/>
          </a:xfrm>
          <a:custGeom>
            <a:avLst/>
            <a:gdLst/>
            <a:ahLst/>
            <a:cxnLst/>
            <a:rect r="r" b="b" t="t" l="l"/>
            <a:pathLst>
              <a:path h="1852863" w="9948258">
                <a:moveTo>
                  <a:pt x="0" y="0"/>
                </a:moveTo>
                <a:lnTo>
                  <a:pt x="9948258" y="0"/>
                </a:lnTo>
                <a:lnTo>
                  <a:pt x="9948258" y="1852863"/>
                </a:lnTo>
                <a:lnTo>
                  <a:pt x="0" y="185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banyo/"/>
          </p:cNvPr>
          <p:cNvSpPr/>
          <p:nvPr/>
        </p:nvSpPr>
        <p:spPr>
          <a:xfrm flipH="false" flipV="false" rot="0">
            <a:off x="1468275" y="1193277"/>
            <a:ext cx="5931850" cy="7414813"/>
          </a:xfrm>
          <a:custGeom>
            <a:avLst/>
            <a:gdLst/>
            <a:ahLst/>
            <a:cxnLst/>
            <a:rect r="r" b="b" t="t" l="l"/>
            <a:pathLst>
              <a:path h="7414813" w="5931850">
                <a:moveTo>
                  <a:pt x="0" y="0"/>
                </a:moveTo>
                <a:lnTo>
                  <a:pt x="5931851" y="0"/>
                </a:lnTo>
                <a:lnTo>
                  <a:pt x="5931851" y="7414813"/>
                </a:lnTo>
                <a:lnTo>
                  <a:pt x="0" y="7414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430633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Баня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56509"/>
            <a:ext cx="8115300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Баните са помещенията, в които сутрин отваряме очи, приготвяме се за предстоящия ден и вечерите, когато премахваме умората от натовареното ежедневие. Времето, докато сме под душа, е време, през което оставаме насаме, намираме спокойствие и чистота. Важно е банята да бъде проектирана и декорирана добре, за да отговаря напълно на нашата естетика и функционалност.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190025" y="27635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banyo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84567" cy="10287000"/>
          </a:xfrm>
          <a:custGeom>
            <a:avLst/>
            <a:gdLst/>
            <a:ahLst/>
            <a:cxnLst/>
            <a:rect r="r" b="b" t="t" l="l"/>
            <a:pathLst>
              <a:path h="10287000" w="7584567">
                <a:moveTo>
                  <a:pt x="0" y="0"/>
                </a:moveTo>
                <a:lnTo>
                  <a:pt x="7584567" y="0"/>
                </a:lnTo>
                <a:lnTo>
                  <a:pt x="75845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663" r="0" b="0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>
            <a:hlinkClick r:id="rId6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9876" y="1547371"/>
            <a:ext cx="10413117" cy="7017535"/>
          </a:xfrm>
          <a:custGeom>
            <a:avLst/>
            <a:gdLst/>
            <a:ahLst/>
            <a:cxnLst/>
            <a:rect r="r" b="b" t="t" l="l"/>
            <a:pathLst>
              <a:path h="7017535" w="10413117">
                <a:moveTo>
                  <a:pt x="0" y="0"/>
                </a:moveTo>
                <a:lnTo>
                  <a:pt x="10413117" y="0"/>
                </a:lnTo>
                <a:lnTo>
                  <a:pt x="10413117" y="7017536"/>
                </a:lnTo>
                <a:lnTo>
                  <a:pt x="0" y="7017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8" tooltip="https://www.iduvan.com/bg/"/>
              </a:rPr>
              <a:t>www.iduvan.com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29176" y="-34925"/>
            <a:ext cx="347381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Баня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90025" y="790575"/>
            <a:ext cx="278466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Freeform 9" id="9">
            <a:hlinkClick r:id="rId11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0487" cy="10280650"/>
          </a:xfrm>
          <a:custGeom>
            <a:avLst/>
            <a:gdLst/>
            <a:ahLst/>
            <a:cxnLst/>
            <a:rect r="r" b="b" t="t" l="l"/>
            <a:pathLst>
              <a:path h="10280650" w="7710487">
                <a:moveTo>
                  <a:pt x="0" y="0"/>
                </a:moveTo>
                <a:lnTo>
                  <a:pt x="7710487" y="0"/>
                </a:lnTo>
                <a:lnTo>
                  <a:pt x="7710487" y="10280650"/>
                </a:lnTo>
                <a:lnTo>
                  <a:pt x="0" y="10280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08" t="-2774" r="0" b="-2774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70246" y="1591196"/>
            <a:ext cx="9054461" cy="6755998"/>
          </a:xfrm>
          <a:custGeom>
            <a:avLst/>
            <a:gdLst/>
            <a:ahLst/>
            <a:cxnLst/>
            <a:rect r="r" b="b" t="t" l="l"/>
            <a:pathLst>
              <a:path h="6755998" w="9054461">
                <a:moveTo>
                  <a:pt x="0" y="0"/>
                </a:moveTo>
                <a:lnTo>
                  <a:pt x="9054461" y="0"/>
                </a:lnTo>
                <a:lnTo>
                  <a:pt x="9054461" y="6755998"/>
                </a:lnTo>
                <a:lnTo>
                  <a:pt x="0" y="6755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010" r="0" b="-17010"/>
            </a:stretch>
          </a:blipFill>
        </p:spPr>
      </p:sp>
      <p:sp>
        <p:nvSpPr>
          <p:cNvPr name="Freeform 5" id="5">
            <a:hlinkClick r:id="rId7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8" tooltip="https://www.iduvan.com/bg/"/>
              </a:rPr>
              <a:t>www.iduvan.com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29176" y="-34925"/>
            <a:ext cx="347381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Баня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90025" y="790575"/>
            <a:ext cx="278466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Freeform 9" id="9">
            <a:hlinkClick r:id="rId11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0487" cy="10280650"/>
          </a:xfrm>
          <a:custGeom>
            <a:avLst/>
            <a:gdLst/>
            <a:ahLst/>
            <a:cxnLst/>
            <a:rect r="r" b="b" t="t" l="l"/>
            <a:pathLst>
              <a:path h="10280650" w="7710487">
                <a:moveTo>
                  <a:pt x="0" y="0"/>
                </a:moveTo>
                <a:lnTo>
                  <a:pt x="7710487" y="0"/>
                </a:lnTo>
                <a:lnTo>
                  <a:pt x="7710487" y="10280650"/>
                </a:lnTo>
                <a:lnTo>
                  <a:pt x="0" y="10280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833" b="0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11732" y="1877660"/>
            <a:ext cx="10376268" cy="6356958"/>
          </a:xfrm>
          <a:custGeom>
            <a:avLst/>
            <a:gdLst/>
            <a:ahLst/>
            <a:cxnLst/>
            <a:rect r="r" b="b" t="t" l="l"/>
            <a:pathLst>
              <a:path h="6356958" w="10376268">
                <a:moveTo>
                  <a:pt x="0" y="0"/>
                </a:moveTo>
                <a:lnTo>
                  <a:pt x="10376268" y="0"/>
                </a:lnTo>
                <a:lnTo>
                  <a:pt x="1037626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14" t="0" r="0" b="0"/>
            </a:stretch>
          </a:blipFill>
        </p:spPr>
      </p:sp>
      <p:sp>
        <p:nvSpPr>
          <p:cNvPr name="Freeform 5" id="5">
            <a:hlinkClick r:id="rId7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8" tooltip="https://www.iduvan.com/bg/"/>
              </a:rPr>
              <a:t>www.iduvan.com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829176" y="-34925"/>
            <a:ext cx="3473818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Баня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90025" y="790575"/>
            <a:ext cx="278466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Freeform 9" id="9">
            <a:hlinkClick r:id="rId11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resim-galerisi/giysi-odasi-ve-gardrop/"/>
          </p:cNvPr>
          <p:cNvSpPr/>
          <p:nvPr/>
        </p:nvSpPr>
        <p:spPr>
          <a:xfrm flipH="false" flipV="false" rot="0">
            <a:off x="9618187" y="6547284"/>
            <a:ext cx="6628299" cy="1876167"/>
          </a:xfrm>
          <a:custGeom>
            <a:avLst/>
            <a:gdLst/>
            <a:ahLst/>
            <a:cxnLst/>
            <a:rect r="r" b="b" t="t" l="l"/>
            <a:pathLst>
              <a:path h="1876167" w="6628299">
                <a:moveTo>
                  <a:pt x="0" y="0"/>
                </a:moveTo>
                <a:lnTo>
                  <a:pt x="6628299" y="0"/>
                </a:lnTo>
                <a:lnTo>
                  <a:pt x="6628299" y="1876166"/>
                </a:lnTo>
                <a:lnTo>
                  <a:pt x="0" y="187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giysi-odasi-ve-gardrop/"/>
          </p:cNvPr>
          <p:cNvSpPr/>
          <p:nvPr/>
        </p:nvSpPr>
        <p:spPr>
          <a:xfrm flipH="false" flipV="false" rot="0">
            <a:off x="1028700" y="1718063"/>
            <a:ext cx="7475240" cy="6073633"/>
          </a:xfrm>
          <a:custGeom>
            <a:avLst/>
            <a:gdLst/>
            <a:ahLst/>
            <a:cxnLst/>
            <a:rect r="r" b="b" t="t" l="l"/>
            <a:pathLst>
              <a:path h="6073633" w="7475240">
                <a:moveTo>
                  <a:pt x="0" y="0"/>
                </a:moveTo>
                <a:lnTo>
                  <a:pt x="7475240" y="0"/>
                </a:lnTo>
                <a:lnTo>
                  <a:pt x="7475240" y="6073633"/>
                </a:lnTo>
                <a:lnTo>
                  <a:pt x="0" y="6073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838834"/>
            <a:ext cx="811530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Съблекалня и гардероб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331518"/>
            <a:ext cx="8115300" cy="4196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Въпреки, че винаги имате нужда от място за вещите, не бихте искали да купите гардероб, който не си побира в стаята, както и гардероб, който не отговаря на нуждите ви. Поради тази причина започнете с измерването на зоната, където планирате да поставите гардероба или шкафа за дрехи.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Поради малките размери на някои спални, може вместо гардероб да се използва друга стая за съблекалня и съхранение на дрехи. Ако искате да разположите гардероб в стаята, която ще се използва като дрешник или съблекалня, е нужно да се измерят размерите на това помещение.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С измерените размери може да разгледате най-подходящите за вас модели в мебелните магазини.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190025" y="27635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giysi-odasi-ve-gardrop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706275"/>
            <a:ext cx="4235323" cy="6356958"/>
          </a:xfrm>
          <a:custGeom>
            <a:avLst/>
            <a:gdLst/>
            <a:ahLst/>
            <a:cxnLst/>
            <a:rect r="r" b="b" t="t" l="l"/>
            <a:pathLst>
              <a:path h="6356958" w="4235323">
                <a:moveTo>
                  <a:pt x="0" y="0"/>
                </a:moveTo>
                <a:lnTo>
                  <a:pt x="4235323" y="0"/>
                </a:lnTo>
                <a:lnTo>
                  <a:pt x="4235323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70518" y="1706275"/>
            <a:ext cx="4576230" cy="6334211"/>
          </a:xfrm>
          <a:custGeom>
            <a:avLst/>
            <a:gdLst/>
            <a:ahLst/>
            <a:cxnLst/>
            <a:rect r="r" b="b" t="t" l="l"/>
            <a:pathLst>
              <a:path h="6334211" w="4576230">
                <a:moveTo>
                  <a:pt x="0" y="0"/>
                </a:moveTo>
                <a:lnTo>
                  <a:pt x="4576230" y="0"/>
                </a:lnTo>
                <a:lnTo>
                  <a:pt x="4576230" y="6334211"/>
                </a:lnTo>
                <a:lnTo>
                  <a:pt x="0" y="633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473" t="0" r="-2205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50721" y="1706275"/>
            <a:ext cx="4537279" cy="6356958"/>
          </a:xfrm>
          <a:custGeom>
            <a:avLst/>
            <a:gdLst/>
            <a:ahLst/>
            <a:cxnLst/>
            <a:rect r="r" b="b" t="t" l="l"/>
            <a:pathLst>
              <a:path h="6356958" w="4537279">
                <a:moveTo>
                  <a:pt x="0" y="0"/>
                </a:moveTo>
                <a:lnTo>
                  <a:pt x="4537279" y="0"/>
                </a:lnTo>
                <a:lnTo>
                  <a:pt x="453727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87545" y="1706275"/>
            <a:ext cx="4235323" cy="6356958"/>
          </a:xfrm>
          <a:custGeom>
            <a:avLst/>
            <a:gdLst/>
            <a:ahLst/>
            <a:cxnLst/>
            <a:rect r="r" b="b" t="t" l="l"/>
            <a:pathLst>
              <a:path h="6356958" w="4235323">
                <a:moveTo>
                  <a:pt x="0" y="0"/>
                </a:moveTo>
                <a:lnTo>
                  <a:pt x="4235323" y="0"/>
                </a:lnTo>
                <a:lnTo>
                  <a:pt x="4235323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836340" y="72329"/>
            <a:ext cx="845166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Съблекалня и гардероб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33965" y="88582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Freeform 9" id="9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3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resim-galerisi/tv-unitesi/"/>
          </p:cNvPr>
          <p:cNvSpPr/>
          <p:nvPr/>
        </p:nvSpPr>
        <p:spPr>
          <a:xfrm flipH="false" flipV="false" rot="0">
            <a:off x="1401600" y="1028700"/>
            <a:ext cx="6159620" cy="7579390"/>
          </a:xfrm>
          <a:custGeom>
            <a:avLst/>
            <a:gdLst/>
            <a:ahLst/>
            <a:cxnLst/>
            <a:rect r="r" b="b" t="t" l="l"/>
            <a:pathLst>
              <a:path h="7579390" w="6159620">
                <a:moveTo>
                  <a:pt x="0" y="0"/>
                </a:moveTo>
                <a:lnTo>
                  <a:pt x="6159620" y="0"/>
                </a:lnTo>
                <a:lnTo>
                  <a:pt x="6159620" y="7579390"/>
                </a:lnTo>
                <a:lnTo>
                  <a:pt x="0" y="757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tv-unitesi/"/>
          </p:cNvPr>
          <p:cNvSpPr/>
          <p:nvPr/>
        </p:nvSpPr>
        <p:spPr>
          <a:xfrm flipH="false" flipV="false" rot="0">
            <a:off x="11451141" y="6400800"/>
            <a:ext cx="3070730" cy="1862759"/>
          </a:xfrm>
          <a:custGeom>
            <a:avLst/>
            <a:gdLst/>
            <a:ahLst/>
            <a:cxnLst/>
            <a:rect r="r" b="b" t="t" l="l"/>
            <a:pathLst>
              <a:path h="1862759" w="3070730">
                <a:moveTo>
                  <a:pt x="0" y="0"/>
                </a:moveTo>
                <a:lnTo>
                  <a:pt x="3070730" y="0"/>
                </a:lnTo>
                <a:lnTo>
                  <a:pt x="3070730" y="1862759"/>
                </a:lnTo>
                <a:lnTo>
                  <a:pt x="0" y="1862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6710524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Телевизионен блок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56509"/>
            <a:ext cx="8115300" cy="384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Докато гледате любим филм или следите спортен мач, виждате не само екрана на телевизора си, а нещо повече. Мястото на телевизора е специален кът на стената, който е декориран и осветен като произведение на изкуството. С поставяне на игрални конзоли, системи за кино и звук, допълнително се разширява мястото до телевизора.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Пространството, което ще заема телевизора е от голямо значение. Важно е да се избере TV секция според нуждите на помещението.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Ако имате голям дом е важно да изберете модулни системи. С модулната система може да добавяте допълнителни аксесоари и периферия към телевизора.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190025" y="27635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tv-unites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87677"/>
            <a:ext cx="3691250" cy="3846950"/>
          </a:xfrm>
          <a:custGeom>
            <a:avLst/>
            <a:gdLst/>
            <a:ahLst/>
            <a:cxnLst/>
            <a:rect r="r" b="b" t="t" l="l"/>
            <a:pathLst>
              <a:path h="3846950" w="3691250">
                <a:moveTo>
                  <a:pt x="0" y="0"/>
                </a:moveTo>
                <a:lnTo>
                  <a:pt x="3691250" y="0"/>
                </a:lnTo>
                <a:lnTo>
                  <a:pt x="3691250" y="3846950"/>
                </a:lnTo>
                <a:lnTo>
                  <a:pt x="0" y="3846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799" r="0" b="-13514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143000"/>
            <a:ext cx="4000500" cy="4000500"/>
          </a:xfrm>
          <a:custGeom>
            <a:avLst/>
            <a:gdLst/>
            <a:ahLst/>
            <a:cxnLst/>
            <a:rect r="r" b="b" t="t" l="l"/>
            <a:pathLst>
              <a:path h="4000500" w="4000500">
                <a:moveTo>
                  <a:pt x="0" y="0"/>
                </a:moveTo>
                <a:lnTo>
                  <a:pt x="4000500" y="0"/>
                </a:lnTo>
                <a:lnTo>
                  <a:pt x="4000500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02306" y="1143000"/>
            <a:ext cx="2665333" cy="4000500"/>
          </a:xfrm>
          <a:custGeom>
            <a:avLst/>
            <a:gdLst/>
            <a:ahLst/>
            <a:cxnLst/>
            <a:rect r="r" b="b" t="t" l="l"/>
            <a:pathLst>
              <a:path h="4000500" w="2665333">
                <a:moveTo>
                  <a:pt x="0" y="0"/>
                </a:moveTo>
                <a:lnTo>
                  <a:pt x="2665333" y="0"/>
                </a:lnTo>
                <a:lnTo>
                  <a:pt x="2665333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22275" y="5387677"/>
            <a:ext cx="3126339" cy="3846950"/>
          </a:xfrm>
          <a:custGeom>
            <a:avLst/>
            <a:gdLst/>
            <a:ahLst/>
            <a:cxnLst/>
            <a:rect r="r" b="b" t="t" l="l"/>
            <a:pathLst>
              <a:path h="3846950" w="3126339">
                <a:moveTo>
                  <a:pt x="0" y="0"/>
                </a:moveTo>
                <a:lnTo>
                  <a:pt x="3126339" y="0"/>
                </a:lnTo>
                <a:lnTo>
                  <a:pt x="3126339" y="3846950"/>
                </a:lnTo>
                <a:lnTo>
                  <a:pt x="0" y="3846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10721" y="5387677"/>
            <a:ext cx="2438004" cy="3846950"/>
          </a:xfrm>
          <a:custGeom>
            <a:avLst/>
            <a:gdLst/>
            <a:ahLst/>
            <a:cxnLst/>
            <a:rect r="r" b="b" t="t" l="l"/>
            <a:pathLst>
              <a:path h="3846950" w="2438004">
                <a:moveTo>
                  <a:pt x="0" y="0"/>
                </a:moveTo>
                <a:lnTo>
                  <a:pt x="2438004" y="0"/>
                </a:lnTo>
                <a:lnTo>
                  <a:pt x="2438004" y="3846950"/>
                </a:lnTo>
                <a:lnTo>
                  <a:pt x="0" y="3846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00989" y="1143000"/>
            <a:ext cx="3208378" cy="4000500"/>
          </a:xfrm>
          <a:custGeom>
            <a:avLst/>
            <a:gdLst/>
            <a:ahLst/>
            <a:cxnLst/>
            <a:rect r="r" b="b" t="t" l="l"/>
            <a:pathLst>
              <a:path h="4000500" w="3208378">
                <a:moveTo>
                  <a:pt x="0" y="0"/>
                </a:moveTo>
                <a:lnTo>
                  <a:pt x="3208378" y="0"/>
                </a:lnTo>
                <a:lnTo>
                  <a:pt x="3208378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42717" y="1143000"/>
            <a:ext cx="2865358" cy="4000500"/>
          </a:xfrm>
          <a:custGeom>
            <a:avLst/>
            <a:gdLst/>
            <a:ahLst/>
            <a:cxnLst/>
            <a:rect r="r" b="b" t="t" l="l"/>
            <a:pathLst>
              <a:path h="4000500" w="2865358">
                <a:moveTo>
                  <a:pt x="0" y="0"/>
                </a:moveTo>
                <a:lnTo>
                  <a:pt x="2865359" y="0"/>
                </a:lnTo>
                <a:lnTo>
                  <a:pt x="2865359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212851" y="1143000"/>
            <a:ext cx="5107740" cy="4000500"/>
          </a:xfrm>
          <a:custGeom>
            <a:avLst/>
            <a:gdLst/>
            <a:ahLst/>
            <a:cxnLst/>
            <a:rect r="r" b="b" t="t" l="l"/>
            <a:pathLst>
              <a:path h="4000500" w="5107740">
                <a:moveTo>
                  <a:pt x="0" y="0"/>
                </a:moveTo>
                <a:lnTo>
                  <a:pt x="5107739" y="0"/>
                </a:lnTo>
                <a:lnTo>
                  <a:pt x="5107739" y="4000500"/>
                </a:lnTo>
                <a:lnTo>
                  <a:pt x="0" y="4000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429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27792" y="5381625"/>
            <a:ext cx="5255135" cy="3853002"/>
          </a:xfrm>
          <a:custGeom>
            <a:avLst/>
            <a:gdLst/>
            <a:ahLst/>
            <a:cxnLst/>
            <a:rect r="r" b="b" t="t" l="l"/>
            <a:pathLst>
              <a:path h="3853002" w="5255135">
                <a:moveTo>
                  <a:pt x="0" y="0"/>
                </a:moveTo>
                <a:lnTo>
                  <a:pt x="5255136" y="0"/>
                </a:lnTo>
                <a:lnTo>
                  <a:pt x="5255136" y="3853002"/>
                </a:lnTo>
                <a:lnTo>
                  <a:pt x="0" y="3853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733" t="0" r="-590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161995" y="5381625"/>
            <a:ext cx="3077560" cy="3846950"/>
          </a:xfrm>
          <a:custGeom>
            <a:avLst/>
            <a:gdLst/>
            <a:ahLst/>
            <a:cxnLst/>
            <a:rect r="r" b="b" t="t" l="l"/>
            <a:pathLst>
              <a:path h="3846950" w="3077560">
                <a:moveTo>
                  <a:pt x="0" y="0"/>
                </a:moveTo>
                <a:lnTo>
                  <a:pt x="3077560" y="0"/>
                </a:lnTo>
                <a:lnTo>
                  <a:pt x="3077560" y="3846950"/>
                </a:lnTo>
                <a:lnTo>
                  <a:pt x="0" y="3846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474798" y="-85725"/>
            <a:ext cx="676475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Телевизионен блок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23895" y="693803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 и монтаж</a:t>
            </a:r>
          </a:p>
        </p:txBody>
      </p:sp>
      <p:sp>
        <p:nvSpPr>
          <p:cNvPr name="Freeform 15" id="15">
            <a:hlinkClick r:id="rId16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>
            <a:hlinkClick r:id="rId18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9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resim-galerisi/portmanto-ve-vestiyer/"/>
          </p:cNvPr>
          <p:cNvSpPr/>
          <p:nvPr/>
        </p:nvSpPr>
        <p:spPr>
          <a:xfrm flipH="false" flipV="false" rot="0">
            <a:off x="1401600" y="1028700"/>
            <a:ext cx="5684543" cy="7579390"/>
          </a:xfrm>
          <a:custGeom>
            <a:avLst/>
            <a:gdLst/>
            <a:ahLst/>
            <a:cxnLst/>
            <a:rect r="r" b="b" t="t" l="l"/>
            <a:pathLst>
              <a:path h="7579390" w="5684543">
                <a:moveTo>
                  <a:pt x="0" y="0"/>
                </a:moveTo>
                <a:lnTo>
                  <a:pt x="5684543" y="0"/>
                </a:lnTo>
                <a:lnTo>
                  <a:pt x="5684543" y="7579390"/>
                </a:lnTo>
                <a:lnTo>
                  <a:pt x="0" y="757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portmanto-ve-vestiyer/"/>
          </p:cNvPr>
          <p:cNvSpPr/>
          <p:nvPr/>
        </p:nvSpPr>
        <p:spPr>
          <a:xfrm flipH="false" flipV="false" rot="0">
            <a:off x="11339771" y="5664168"/>
            <a:ext cx="3723757" cy="2271228"/>
          </a:xfrm>
          <a:custGeom>
            <a:avLst/>
            <a:gdLst/>
            <a:ahLst/>
            <a:cxnLst/>
            <a:rect r="r" b="b" t="t" l="l"/>
            <a:pathLst>
              <a:path h="2271228" w="3723757">
                <a:moveTo>
                  <a:pt x="0" y="0"/>
                </a:moveTo>
                <a:lnTo>
                  <a:pt x="3723758" y="0"/>
                </a:lnTo>
                <a:lnTo>
                  <a:pt x="3723758" y="2271228"/>
                </a:lnTo>
                <a:lnTo>
                  <a:pt x="0" y="2271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791685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Гардероби за антре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56509"/>
            <a:ext cx="8115300" cy="2787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Когато влизате в дома си, предверието или коридора, ако ви се струват празни и се отегчавате, това означава, че е дошло време да си вземете портманто. Входът на дома ви ще изглежда подреден и красив.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Ако държите на дизайна вкъщи трябва да избирате много внимателно мебелите. Още с влизането вътре, първо виждате мебелите в предверието, те трябва да бъдат както практични, така и по вашия вкус.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190025" y="27635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portmanto-ve-vestiyer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868135"/>
            <a:ext cx="4653539" cy="6204719"/>
          </a:xfrm>
          <a:custGeom>
            <a:avLst/>
            <a:gdLst/>
            <a:ahLst/>
            <a:cxnLst/>
            <a:rect r="r" b="b" t="t" l="l"/>
            <a:pathLst>
              <a:path h="6204719" w="4653539">
                <a:moveTo>
                  <a:pt x="0" y="0"/>
                </a:moveTo>
                <a:lnTo>
                  <a:pt x="4653539" y="0"/>
                </a:lnTo>
                <a:lnTo>
                  <a:pt x="4653539" y="6204718"/>
                </a:lnTo>
                <a:lnTo>
                  <a:pt x="0" y="620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39198" y="1868135"/>
            <a:ext cx="4302770" cy="6204719"/>
          </a:xfrm>
          <a:custGeom>
            <a:avLst/>
            <a:gdLst/>
            <a:ahLst/>
            <a:cxnLst/>
            <a:rect r="r" b="b" t="t" l="l"/>
            <a:pathLst>
              <a:path h="6204719" w="4302770">
                <a:moveTo>
                  <a:pt x="0" y="0"/>
                </a:moveTo>
                <a:lnTo>
                  <a:pt x="4302770" y="0"/>
                </a:lnTo>
                <a:lnTo>
                  <a:pt x="4302770" y="6204718"/>
                </a:lnTo>
                <a:lnTo>
                  <a:pt x="0" y="620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29751" y="1868135"/>
            <a:ext cx="4097904" cy="6204719"/>
          </a:xfrm>
          <a:custGeom>
            <a:avLst/>
            <a:gdLst/>
            <a:ahLst/>
            <a:cxnLst/>
            <a:rect r="r" b="b" t="t" l="l"/>
            <a:pathLst>
              <a:path h="6204719" w="4097904">
                <a:moveTo>
                  <a:pt x="0" y="0"/>
                </a:moveTo>
                <a:lnTo>
                  <a:pt x="4097904" y="0"/>
                </a:lnTo>
                <a:lnTo>
                  <a:pt x="4097904" y="6204718"/>
                </a:lnTo>
                <a:lnTo>
                  <a:pt x="0" y="6204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57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34461" y="1868135"/>
            <a:ext cx="4653539" cy="6204719"/>
          </a:xfrm>
          <a:custGeom>
            <a:avLst/>
            <a:gdLst/>
            <a:ahLst/>
            <a:cxnLst/>
            <a:rect r="r" b="b" t="t" l="l"/>
            <a:pathLst>
              <a:path h="6204719" w="4653539">
                <a:moveTo>
                  <a:pt x="0" y="0"/>
                </a:moveTo>
                <a:lnTo>
                  <a:pt x="4653539" y="0"/>
                </a:lnTo>
                <a:lnTo>
                  <a:pt x="4653539" y="6204718"/>
                </a:lnTo>
                <a:lnTo>
                  <a:pt x="0" y="620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771198" y="-45972"/>
            <a:ext cx="791685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Гардероби за антре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190025" y="77152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  <p:sp>
        <p:nvSpPr>
          <p:cNvPr name="Freeform 9" id="9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3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32794" y="2323837"/>
            <a:ext cx="10476794" cy="6561781"/>
          </a:xfrm>
          <a:custGeom>
            <a:avLst/>
            <a:gdLst/>
            <a:ahLst/>
            <a:cxnLst/>
            <a:rect r="r" b="b" t="t" l="l"/>
            <a:pathLst>
              <a:path h="6561781" w="10476794">
                <a:moveTo>
                  <a:pt x="0" y="0"/>
                </a:moveTo>
                <a:lnTo>
                  <a:pt x="10476794" y="0"/>
                </a:lnTo>
                <a:lnTo>
                  <a:pt x="10476794" y="6561781"/>
                </a:lnTo>
                <a:lnTo>
                  <a:pt x="0" y="6561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106025" y="1805811"/>
            <a:ext cx="3340497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3" action="ppaction://hlinksldjump"/>
              </a:rPr>
              <a:t>Нашият кратък преглед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106025" y="2293491"/>
            <a:ext cx="3099624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4" action="ppaction://hlinksldjump"/>
              </a:rPr>
              <a:t>Нашите продуктови групи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144125" y="5696541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5" action="ppaction://hlinksldjump"/>
              </a:rPr>
              <a:t>Архитектура и интериорен дизайн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144125" y="6108381"/>
            <a:ext cx="4050849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6" action="ppaction://hlinksldjump"/>
              </a:rPr>
              <a:t>Алуминиеви и стъклени системи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106025" y="9089707"/>
            <a:ext cx="3515702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7" action="ppaction://hlinksldjump"/>
              </a:rPr>
              <a:t>Комуникация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31455" y="107985"/>
            <a:ext cx="11256595" cy="102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Съдържание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31455" y="1277039"/>
            <a:ext cx="11256595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Ние сме вашият партньор за решения за вашия проект.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06025" y="2819271"/>
            <a:ext cx="4689061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8" action="ppaction://hlinksldjump"/>
              </a:rPr>
              <a:t>Производство на интериорни мебели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44125" y="6610349"/>
            <a:ext cx="4152176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9" action="ppaction://hlinksldjump"/>
              </a:rPr>
              <a:t>Екстериорни продукти и системи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06025" y="8203882"/>
            <a:ext cx="3805669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0" action="ppaction://hlinksldjump"/>
              </a:rPr>
              <a:t>Системи за индустриални врати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78578" y="3221227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1" action="ppaction://hlinksldjump"/>
              </a:rPr>
              <a:t>Кухня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78578" y="3549603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2" action="ppaction://hlinksldjump"/>
              </a:rPr>
              <a:t>Баня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78578" y="3903934"/>
            <a:ext cx="3729639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3" action="ppaction://hlinksldjump"/>
              </a:rPr>
              <a:t>Съблекалня и гардероб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878578" y="4220164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4" action="ppaction://hlinksldjump"/>
              </a:rPr>
              <a:t>Телевизионен блок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78578" y="4536394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action="ppaction://hlinksldjump"/>
              </a:rPr>
              <a:t>Гардероби за антре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878578" y="4828812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6" action="ppaction://hlinksldjump"/>
              </a:rPr>
              <a:t>Вътрешна врата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78578" y="5130755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7" action="ppaction://hlinksldjump"/>
              </a:rPr>
              <a:t>Външна врата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97628" y="6919911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8" action="ppaction://hlinksldjump"/>
              </a:rPr>
              <a:t>Декинг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897628" y="7188516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9" action="ppaction://hlinksldjump"/>
              </a:rPr>
              <a:t>Метална Oграда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97628" y="7466646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20" action="ppaction://hlinksldjump"/>
              </a:rPr>
              <a:t>Каменен килим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897628" y="7768589"/>
            <a:ext cx="418452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21" action="ppaction://hlinksldjump"/>
              </a:rPr>
              <a:t>Естествени стенни камъни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15550" y="8634413"/>
            <a:ext cx="341511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22" action="ppaction://hlinksldjump"/>
              </a:rPr>
              <a:t>Комплект легло и основа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4328645" y="4413675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4" y="0"/>
                </a:lnTo>
                <a:lnTo>
                  <a:pt x="413194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4987548" y="4735491"/>
            <a:ext cx="3417181" cy="692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25" tooltip="https://www.iduvan.com/bg/resim-galerisi/mutfak/"/>
              </a:rPr>
              <a:t>Кликнете тук за бърз достъп до страниците.</a:t>
            </a:r>
          </a:p>
        </p:txBody>
      </p:sp>
    </p:spTree>
  </p:cSld>
  <p:clrMapOvr>
    <a:masterClrMapping/>
  </p:clrMapOvr>
  <p:transition spd="fast">
    <p:wipe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resim-galerisi/ic-kapi2/"/>
          </p:cNvPr>
          <p:cNvSpPr/>
          <p:nvPr/>
        </p:nvSpPr>
        <p:spPr>
          <a:xfrm flipH="false" flipV="false" rot="0">
            <a:off x="1401600" y="1028700"/>
            <a:ext cx="6082461" cy="7579390"/>
          </a:xfrm>
          <a:custGeom>
            <a:avLst/>
            <a:gdLst/>
            <a:ahLst/>
            <a:cxnLst/>
            <a:rect r="r" b="b" t="t" l="l"/>
            <a:pathLst>
              <a:path h="7579390" w="6082461">
                <a:moveTo>
                  <a:pt x="0" y="0"/>
                </a:moveTo>
                <a:lnTo>
                  <a:pt x="6082461" y="0"/>
                </a:lnTo>
                <a:lnTo>
                  <a:pt x="6082461" y="7579390"/>
                </a:lnTo>
                <a:lnTo>
                  <a:pt x="0" y="7579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ic-kapi2/"/>
          </p:cNvPr>
          <p:cNvSpPr/>
          <p:nvPr/>
        </p:nvSpPr>
        <p:spPr>
          <a:xfrm flipH="false" flipV="false" rot="0">
            <a:off x="8005466" y="6181829"/>
            <a:ext cx="9902553" cy="1869107"/>
          </a:xfrm>
          <a:custGeom>
            <a:avLst/>
            <a:gdLst/>
            <a:ahLst/>
            <a:cxnLst/>
            <a:rect r="r" b="b" t="t" l="l"/>
            <a:pathLst>
              <a:path h="1869107" w="9902553">
                <a:moveTo>
                  <a:pt x="0" y="0"/>
                </a:moveTo>
                <a:lnTo>
                  <a:pt x="9902553" y="0"/>
                </a:lnTo>
                <a:lnTo>
                  <a:pt x="9902553" y="1869107"/>
                </a:lnTo>
                <a:lnTo>
                  <a:pt x="0" y="1869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7916852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Вътрешна врата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56509"/>
            <a:ext cx="8115300" cy="313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Служеща за преминаване между помещенията, вратите се произвеждат от материали като дърво, желязо или алуминий. Това е историческо приспособление, използвано в повечето култури и нации. Вратата не се състои само от секцията на крилото, също така има и каса и панти, които елементи позволяват на вратата да функционира.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Използва се за безопасност и изолация. Важна е функцията за заключване и отключване. Освен това трябва да се избере правилният модел за изолация на топлина и шум.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ic-kapi2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4235" y="1028700"/>
            <a:ext cx="4637782" cy="8238887"/>
          </a:xfrm>
          <a:custGeom>
            <a:avLst/>
            <a:gdLst/>
            <a:ahLst/>
            <a:cxnLst/>
            <a:rect r="r" b="b" t="t" l="l"/>
            <a:pathLst>
              <a:path h="8238887" w="4637782">
                <a:moveTo>
                  <a:pt x="0" y="0"/>
                </a:moveTo>
                <a:lnTo>
                  <a:pt x="4637782" y="0"/>
                </a:lnTo>
                <a:lnTo>
                  <a:pt x="4637782" y="8238887"/>
                </a:lnTo>
                <a:lnTo>
                  <a:pt x="0" y="8238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085" b="-3638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83310" y="1287960"/>
            <a:ext cx="3091384" cy="3653039"/>
          </a:xfrm>
          <a:custGeom>
            <a:avLst/>
            <a:gdLst/>
            <a:ahLst/>
            <a:cxnLst/>
            <a:rect r="r" b="b" t="t" l="l"/>
            <a:pathLst>
              <a:path h="3653039" w="3091384">
                <a:moveTo>
                  <a:pt x="0" y="0"/>
                </a:moveTo>
                <a:lnTo>
                  <a:pt x="3091384" y="0"/>
                </a:lnTo>
                <a:lnTo>
                  <a:pt x="3091384" y="3653039"/>
                </a:lnTo>
                <a:lnTo>
                  <a:pt x="0" y="3653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83310" y="5097050"/>
            <a:ext cx="3091384" cy="3697171"/>
          </a:xfrm>
          <a:custGeom>
            <a:avLst/>
            <a:gdLst/>
            <a:ahLst/>
            <a:cxnLst/>
            <a:rect r="r" b="b" t="t" l="l"/>
            <a:pathLst>
              <a:path h="3697171" w="3091384">
                <a:moveTo>
                  <a:pt x="0" y="0"/>
                </a:moveTo>
                <a:lnTo>
                  <a:pt x="3091384" y="0"/>
                </a:lnTo>
                <a:lnTo>
                  <a:pt x="3091384" y="3697171"/>
                </a:lnTo>
                <a:lnTo>
                  <a:pt x="0" y="3697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37559" y="1287960"/>
            <a:ext cx="3606205" cy="3653039"/>
          </a:xfrm>
          <a:custGeom>
            <a:avLst/>
            <a:gdLst/>
            <a:ahLst/>
            <a:cxnLst/>
            <a:rect r="r" b="b" t="t" l="l"/>
            <a:pathLst>
              <a:path h="3653039" w="3606205">
                <a:moveTo>
                  <a:pt x="0" y="0"/>
                </a:moveTo>
                <a:lnTo>
                  <a:pt x="3606206" y="0"/>
                </a:lnTo>
                <a:lnTo>
                  <a:pt x="3606206" y="3653039"/>
                </a:lnTo>
                <a:lnTo>
                  <a:pt x="0" y="3653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59371" y="5097050"/>
            <a:ext cx="3091384" cy="3697171"/>
          </a:xfrm>
          <a:custGeom>
            <a:avLst/>
            <a:gdLst/>
            <a:ahLst/>
            <a:cxnLst/>
            <a:rect r="r" b="b" t="t" l="l"/>
            <a:pathLst>
              <a:path h="3697171" w="3091384">
                <a:moveTo>
                  <a:pt x="0" y="0"/>
                </a:moveTo>
                <a:lnTo>
                  <a:pt x="3091384" y="0"/>
                </a:lnTo>
                <a:lnTo>
                  <a:pt x="3091384" y="3697171"/>
                </a:lnTo>
                <a:lnTo>
                  <a:pt x="0" y="3697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61707" y="1287960"/>
            <a:ext cx="2754251" cy="3653039"/>
          </a:xfrm>
          <a:custGeom>
            <a:avLst/>
            <a:gdLst/>
            <a:ahLst/>
            <a:cxnLst/>
            <a:rect r="r" b="b" t="t" l="l"/>
            <a:pathLst>
              <a:path h="3653039" w="2754251">
                <a:moveTo>
                  <a:pt x="0" y="0"/>
                </a:moveTo>
                <a:lnTo>
                  <a:pt x="2754251" y="0"/>
                </a:lnTo>
                <a:lnTo>
                  <a:pt x="2754251" y="3653039"/>
                </a:lnTo>
                <a:lnTo>
                  <a:pt x="0" y="36530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106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561707" y="5097050"/>
            <a:ext cx="2759539" cy="3696693"/>
          </a:xfrm>
          <a:custGeom>
            <a:avLst/>
            <a:gdLst/>
            <a:ahLst/>
            <a:cxnLst/>
            <a:rect r="r" b="b" t="t" l="l"/>
            <a:pathLst>
              <a:path h="3696693" w="2759539">
                <a:moveTo>
                  <a:pt x="0" y="0"/>
                </a:moveTo>
                <a:lnTo>
                  <a:pt x="2759539" y="0"/>
                </a:lnTo>
                <a:lnTo>
                  <a:pt x="2759539" y="3696693"/>
                </a:lnTo>
                <a:lnTo>
                  <a:pt x="0" y="36966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6021" r="0" b="-602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77883" y="1287960"/>
            <a:ext cx="2473951" cy="3653039"/>
          </a:xfrm>
          <a:custGeom>
            <a:avLst/>
            <a:gdLst/>
            <a:ahLst/>
            <a:cxnLst/>
            <a:rect r="r" b="b" t="t" l="l"/>
            <a:pathLst>
              <a:path h="3653039" w="2473951">
                <a:moveTo>
                  <a:pt x="0" y="0"/>
                </a:moveTo>
                <a:lnTo>
                  <a:pt x="2473951" y="0"/>
                </a:lnTo>
                <a:lnTo>
                  <a:pt x="2473951" y="3653039"/>
                </a:lnTo>
                <a:lnTo>
                  <a:pt x="0" y="36530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812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71245" y="5097050"/>
            <a:ext cx="2772520" cy="3696693"/>
          </a:xfrm>
          <a:custGeom>
            <a:avLst/>
            <a:gdLst/>
            <a:ahLst/>
            <a:cxnLst/>
            <a:rect r="r" b="b" t="t" l="l"/>
            <a:pathLst>
              <a:path h="3696693" w="2772520">
                <a:moveTo>
                  <a:pt x="0" y="0"/>
                </a:moveTo>
                <a:lnTo>
                  <a:pt x="2772520" y="0"/>
                </a:lnTo>
                <a:lnTo>
                  <a:pt x="2772520" y="3696693"/>
                </a:lnTo>
                <a:lnTo>
                  <a:pt x="0" y="3696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299474" y="-65022"/>
            <a:ext cx="569427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Вътрешна врата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83698" y="760478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монтаж</a:t>
            </a:r>
          </a:p>
        </p:txBody>
      </p:sp>
      <p:sp>
        <p:nvSpPr>
          <p:cNvPr name="Freeform 14" id="14">
            <a:hlinkClick r:id="rId15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>
            <a:hlinkClick r:id="rId17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8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vinshna-vrata/"/>
          </p:cNvPr>
          <p:cNvSpPr/>
          <p:nvPr/>
        </p:nvSpPr>
        <p:spPr>
          <a:xfrm flipH="false" flipV="false" rot="0">
            <a:off x="814609" y="1180419"/>
            <a:ext cx="6650582" cy="7275953"/>
          </a:xfrm>
          <a:custGeom>
            <a:avLst/>
            <a:gdLst/>
            <a:ahLst/>
            <a:cxnLst/>
            <a:rect r="r" b="b" t="t" l="l"/>
            <a:pathLst>
              <a:path h="7275953" w="6650582">
                <a:moveTo>
                  <a:pt x="0" y="0"/>
                </a:moveTo>
                <a:lnTo>
                  <a:pt x="6650582" y="0"/>
                </a:lnTo>
                <a:lnTo>
                  <a:pt x="6650582" y="7275953"/>
                </a:lnTo>
                <a:lnTo>
                  <a:pt x="0" y="7275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vinshna-vrata/"/>
          </p:cNvPr>
          <p:cNvSpPr/>
          <p:nvPr/>
        </p:nvSpPr>
        <p:spPr>
          <a:xfrm flipH="false" flipV="false" rot="0">
            <a:off x="10877251" y="5975350"/>
            <a:ext cx="4043310" cy="2414755"/>
          </a:xfrm>
          <a:custGeom>
            <a:avLst/>
            <a:gdLst/>
            <a:ahLst/>
            <a:cxnLst/>
            <a:rect r="r" b="b" t="t" l="l"/>
            <a:pathLst>
              <a:path h="2414755" w="4043310">
                <a:moveTo>
                  <a:pt x="0" y="0"/>
                </a:moveTo>
                <a:lnTo>
                  <a:pt x="4043310" y="0"/>
                </a:lnTo>
                <a:lnTo>
                  <a:pt x="4043310" y="2414754"/>
                </a:lnTo>
                <a:lnTo>
                  <a:pt x="0" y="2414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8115300" cy="87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75"/>
              </a:lnSpc>
            </a:pPr>
            <a:r>
              <a:rPr lang="en-US" sz="5125" spc="153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Външна врата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683633" y="2208026"/>
            <a:ext cx="8779149" cy="3844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Един от най-важните елементи за сигурността на домовете или работните ни места са нашите входни точки: вратите. В тази връзка стоманените врати могат да бъдат идеален избор за мнозина, които търсят сигурност, издръжливост и стил.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Външните врати са проектирани за целите на сигурността и могат да се използват както на закрито, така и на открито. Обикновено са изработени от ламарина или метални плочи, а от вътрешната страна се използват различни материали за увеличаване на издръжливостта и изолацията.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Външните врати се открояват със своята издръжлива конструкция. Тяхната устойчивост на опити за взлом е причина много хора да ги избират.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vinshna-vrata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726258"/>
            <a:ext cx="3483367" cy="6876425"/>
          </a:xfrm>
          <a:custGeom>
            <a:avLst/>
            <a:gdLst/>
            <a:ahLst/>
            <a:cxnLst/>
            <a:rect r="r" b="b" t="t" l="l"/>
            <a:pathLst>
              <a:path h="6876425" w="3483367">
                <a:moveTo>
                  <a:pt x="0" y="0"/>
                </a:moveTo>
                <a:lnTo>
                  <a:pt x="3483367" y="0"/>
                </a:lnTo>
                <a:lnTo>
                  <a:pt x="3483367" y="6876425"/>
                </a:lnTo>
                <a:lnTo>
                  <a:pt x="0" y="6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05359" y="1726258"/>
            <a:ext cx="3509170" cy="6876425"/>
          </a:xfrm>
          <a:custGeom>
            <a:avLst/>
            <a:gdLst/>
            <a:ahLst/>
            <a:cxnLst/>
            <a:rect r="r" b="b" t="t" l="l"/>
            <a:pathLst>
              <a:path h="6876425" w="3509170">
                <a:moveTo>
                  <a:pt x="0" y="0"/>
                </a:moveTo>
                <a:lnTo>
                  <a:pt x="3509170" y="0"/>
                </a:lnTo>
                <a:lnTo>
                  <a:pt x="3509170" y="6876425"/>
                </a:lnTo>
                <a:lnTo>
                  <a:pt x="0" y="6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33604" y="1726258"/>
            <a:ext cx="3489786" cy="6876425"/>
          </a:xfrm>
          <a:custGeom>
            <a:avLst/>
            <a:gdLst/>
            <a:ahLst/>
            <a:cxnLst/>
            <a:rect r="r" b="b" t="t" l="l"/>
            <a:pathLst>
              <a:path h="6876425" w="3489786">
                <a:moveTo>
                  <a:pt x="0" y="0"/>
                </a:moveTo>
                <a:lnTo>
                  <a:pt x="3489786" y="0"/>
                </a:lnTo>
                <a:lnTo>
                  <a:pt x="3489786" y="6876425"/>
                </a:lnTo>
                <a:lnTo>
                  <a:pt x="0" y="6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142465" y="1726258"/>
            <a:ext cx="3489338" cy="6876425"/>
          </a:xfrm>
          <a:custGeom>
            <a:avLst/>
            <a:gdLst/>
            <a:ahLst/>
            <a:cxnLst/>
            <a:rect r="r" b="b" t="t" l="l"/>
            <a:pathLst>
              <a:path h="6876425" w="3489338">
                <a:moveTo>
                  <a:pt x="0" y="0"/>
                </a:moveTo>
                <a:lnTo>
                  <a:pt x="3489339" y="0"/>
                </a:lnTo>
                <a:lnTo>
                  <a:pt x="3489339" y="6876425"/>
                </a:lnTo>
                <a:lnTo>
                  <a:pt x="0" y="6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36363" y="1726258"/>
            <a:ext cx="3472595" cy="6876425"/>
          </a:xfrm>
          <a:custGeom>
            <a:avLst/>
            <a:gdLst/>
            <a:ahLst/>
            <a:cxnLst/>
            <a:rect r="r" b="b" t="t" l="l"/>
            <a:pathLst>
              <a:path h="6876425" w="3472595">
                <a:moveTo>
                  <a:pt x="0" y="0"/>
                </a:moveTo>
                <a:lnTo>
                  <a:pt x="3472595" y="0"/>
                </a:lnTo>
                <a:lnTo>
                  <a:pt x="3472595" y="6876425"/>
                </a:lnTo>
                <a:lnTo>
                  <a:pt x="0" y="6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887134" y="-36418"/>
            <a:ext cx="5321823" cy="87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75"/>
              </a:lnSpc>
            </a:pPr>
            <a:r>
              <a:rPr lang="en-US" sz="5125" spc="153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Външна врата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89609" y="808103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Freeform 10" id="10">
            <a:hlinkClick r:id="rId11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>
            <a:hlinkClick r:id="rId13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4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1464" y="1367544"/>
            <a:ext cx="3953131" cy="2787099"/>
          </a:xfrm>
          <a:custGeom>
            <a:avLst/>
            <a:gdLst/>
            <a:ahLst/>
            <a:cxnLst/>
            <a:rect r="r" b="b" t="t" l="l"/>
            <a:pathLst>
              <a:path h="2787099" w="3953131">
                <a:moveTo>
                  <a:pt x="0" y="0"/>
                </a:moveTo>
                <a:lnTo>
                  <a:pt x="3953131" y="0"/>
                </a:lnTo>
                <a:lnTo>
                  <a:pt x="3953131" y="2787099"/>
                </a:lnTo>
                <a:lnTo>
                  <a:pt x="0" y="2787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61136" y="1367544"/>
            <a:ext cx="4098164" cy="2930187"/>
          </a:xfrm>
          <a:custGeom>
            <a:avLst/>
            <a:gdLst/>
            <a:ahLst/>
            <a:cxnLst/>
            <a:rect r="r" b="b" t="t" l="l"/>
            <a:pathLst>
              <a:path h="2930187" w="4098164">
                <a:moveTo>
                  <a:pt x="0" y="0"/>
                </a:moveTo>
                <a:lnTo>
                  <a:pt x="4098164" y="0"/>
                </a:lnTo>
                <a:lnTo>
                  <a:pt x="4098164" y="2930187"/>
                </a:lnTo>
                <a:lnTo>
                  <a:pt x="0" y="293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81464" y="5167033"/>
            <a:ext cx="4123042" cy="3197648"/>
          </a:xfrm>
          <a:custGeom>
            <a:avLst/>
            <a:gdLst/>
            <a:ahLst/>
            <a:cxnLst/>
            <a:rect r="r" b="b" t="t" l="l"/>
            <a:pathLst>
              <a:path h="3197648" w="4123042">
                <a:moveTo>
                  <a:pt x="0" y="0"/>
                </a:moveTo>
                <a:lnTo>
                  <a:pt x="4123042" y="0"/>
                </a:lnTo>
                <a:lnTo>
                  <a:pt x="4123042" y="3197648"/>
                </a:lnTo>
                <a:lnTo>
                  <a:pt x="0" y="3197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74227" y="5143500"/>
            <a:ext cx="4288555" cy="3221181"/>
          </a:xfrm>
          <a:custGeom>
            <a:avLst/>
            <a:gdLst/>
            <a:ahLst/>
            <a:cxnLst/>
            <a:rect r="r" b="b" t="t" l="l"/>
            <a:pathLst>
              <a:path h="3221181" w="4288555">
                <a:moveTo>
                  <a:pt x="0" y="0"/>
                </a:moveTo>
                <a:lnTo>
                  <a:pt x="4288555" y="0"/>
                </a:lnTo>
                <a:lnTo>
                  <a:pt x="4288555" y="3221181"/>
                </a:lnTo>
                <a:lnTo>
                  <a:pt x="0" y="3221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5104" y="1197568"/>
            <a:ext cx="5881353" cy="2879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Архитектура и интериорен дизайн</a:t>
            </a:r>
          </a:p>
        </p:txBody>
      </p:sp>
      <p:sp>
        <p:nvSpPr>
          <p:cNvPr name="Freeform 7" id="7">
            <a:hlinkClick r:id="rId8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mimarlik-ve-ic-mekan-tasarimi/"/>
          </p:cNvPr>
          <p:cNvSpPr/>
          <p:nvPr/>
        </p:nvSpPr>
        <p:spPr>
          <a:xfrm flipH="false" flipV="false" rot="0">
            <a:off x="1028700" y="2397258"/>
            <a:ext cx="7174242" cy="4782828"/>
          </a:xfrm>
          <a:custGeom>
            <a:avLst/>
            <a:gdLst/>
            <a:ahLst/>
            <a:cxnLst/>
            <a:rect r="r" b="b" t="t" l="l"/>
            <a:pathLst>
              <a:path h="4782828" w="7174242">
                <a:moveTo>
                  <a:pt x="0" y="0"/>
                </a:moveTo>
                <a:lnTo>
                  <a:pt x="7174242" y="0"/>
                </a:lnTo>
                <a:lnTo>
                  <a:pt x="7174242" y="4782828"/>
                </a:lnTo>
                <a:lnTo>
                  <a:pt x="0" y="4782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mimarlik-ve-ic-mekan-tasarimi/"/>
          </p:cNvPr>
          <p:cNvSpPr/>
          <p:nvPr/>
        </p:nvSpPr>
        <p:spPr>
          <a:xfrm flipH="false" flipV="false" rot="0">
            <a:off x="9115292" y="6381803"/>
            <a:ext cx="8579680" cy="2177094"/>
          </a:xfrm>
          <a:custGeom>
            <a:avLst/>
            <a:gdLst/>
            <a:ahLst/>
            <a:cxnLst/>
            <a:rect r="r" b="b" t="t" l="l"/>
            <a:pathLst>
              <a:path h="2177094" w="8579680">
                <a:moveTo>
                  <a:pt x="0" y="0"/>
                </a:moveTo>
                <a:lnTo>
                  <a:pt x="8579679" y="0"/>
                </a:lnTo>
                <a:lnTo>
                  <a:pt x="8579679" y="2177094"/>
                </a:lnTo>
                <a:lnTo>
                  <a:pt x="0" y="2177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990600"/>
            <a:ext cx="5059209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Архитектура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15292" y="2120394"/>
            <a:ext cx="8115300" cy="3139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При проектирането на помещение или сграда важно е проектът да се начертае по най-идеалния и функционален начин, както и да изобразява най-точно желанията на клиентите. Също така е важно да се отговори на заявките с голямо внимание като качество, ниска цена и бързо приключване на процеса.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 допълнение към предоставянето на услугата за проектиране и чертане, предоставяме и контролни услуги за по-голяма информираност за клиентите.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Freeform 7" id="7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3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mimarlik-ve-ic-mekan-tasarimi/"/>
          </p:cNvPr>
          <p:cNvSpPr/>
          <p:nvPr/>
        </p:nvSpPr>
        <p:spPr>
          <a:xfrm flipH="false" flipV="false" rot="0">
            <a:off x="585370" y="2168019"/>
            <a:ext cx="8091685" cy="5067950"/>
          </a:xfrm>
          <a:custGeom>
            <a:avLst/>
            <a:gdLst/>
            <a:ahLst/>
            <a:cxnLst/>
            <a:rect r="r" b="b" t="t" l="l"/>
            <a:pathLst>
              <a:path h="5067950" w="8091685">
                <a:moveTo>
                  <a:pt x="0" y="0"/>
                </a:moveTo>
                <a:lnTo>
                  <a:pt x="8091686" y="0"/>
                </a:lnTo>
                <a:lnTo>
                  <a:pt x="8091686" y="5067951"/>
                </a:lnTo>
                <a:lnTo>
                  <a:pt x="0" y="5067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mimarlik-ve-ic-mekan-tasarimi/"/>
          </p:cNvPr>
          <p:cNvSpPr/>
          <p:nvPr/>
        </p:nvSpPr>
        <p:spPr>
          <a:xfrm flipH="false" flipV="false" rot="0">
            <a:off x="8271904" y="6312900"/>
            <a:ext cx="8958688" cy="2127688"/>
          </a:xfrm>
          <a:custGeom>
            <a:avLst/>
            <a:gdLst/>
            <a:ahLst/>
            <a:cxnLst/>
            <a:rect r="r" b="b" t="t" l="l"/>
            <a:pathLst>
              <a:path h="2127688" w="8958688">
                <a:moveTo>
                  <a:pt x="0" y="0"/>
                </a:moveTo>
                <a:lnTo>
                  <a:pt x="8958688" y="0"/>
                </a:lnTo>
                <a:lnTo>
                  <a:pt x="8958688" y="2127688"/>
                </a:lnTo>
                <a:lnTo>
                  <a:pt x="0" y="2127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990600"/>
            <a:ext cx="7413731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Интериорен Дизайн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15292" y="2120394"/>
            <a:ext cx="8115300" cy="4196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Вътрешният дизайн трябва да се извършва след дълъг процес на планиране и проучване, както при основите на една сграда, ако колоните се положат погрешно, самата сграда ще си издига неправилно. Точно заради това трябва да се обърне специално внимание и на интериорния дизайн. Нужно е да се избере концепцията много правилно. Най-добри резултати се получават, когато споделите идеите си с интериорен дизайнер, който с голяма компетентност ще помогне да визуализирате желанията си.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Предлагаме ви услугата за проектиране на вътрешен дизайн, ако имате нужда от обзавеждане на новата си къща или просто искате разнообразие и сте решили да обновите дома си.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Freeform 7" id="7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3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52954" y="789053"/>
            <a:ext cx="4789508" cy="2740044"/>
          </a:xfrm>
          <a:custGeom>
            <a:avLst/>
            <a:gdLst/>
            <a:ahLst/>
            <a:cxnLst/>
            <a:rect r="r" b="b" t="t" l="l"/>
            <a:pathLst>
              <a:path h="2740044" w="4789508">
                <a:moveTo>
                  <a:pt x="0" y="0"/>
                </a:moveTo>
                <a:lnTo>
                  <a:pt x="4789508" y="0"/>
                </a:lnTo>
                <a:lnTo>
                  <a:pt x="4789508" y="2740044"/>
                </a:lnTo>
                <a:lnTo>
                  <a:pt x="0" y="2740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3195" y="837074"/>
            <a:ext cx="4704121" cy="2733925"/>
          </a:xfrm>
          <a:custGeom>
            <a:avLst/>
            <a:gdLst/>
            <a:ahLst/>
            <a:cxnLst/>
            <a:rect r="r" b="b" t="t" l="l"/>
            <a:pathLst>
              <a:path h="2733925" w="4704121">
                <a:moveTo>
                  <a:pt x="0" y="0"/>
                </a:moveTo>
                <a:lnTo>
                  <a:pt x="4704121" y="0"/>
                </a:lnTo>
                <a:lnTo>
                  <a:pt x="4704121" y="2733925"/>
                </a:lnTo>
                <a:lnTo>
                  <a:pt x="0" y="2733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73245" y="3998064"/>
            <a:ext cx="4569217" cy="2621682"/>
          </a:xfrm>
          <a:custGeom>
            <a:avLst/>
            <a:gdLst/>
            <a:ahLst/>
            <a:cxnLst/>
            <a:rect r="r" b="b" t="t" l="l"/>
            <a:pathLst>
              <a:path h="2621682" w="4569217">
                <a:moveTo>
                  <a:pt x="0" y="0"/>
                </a:moveTo>
                <a:lnTo>
                  <a:pt x="4569217" y="0"/>
                </a:lnTo>
                <a:lnTo>
                  <a:pt x="4569217" y="2621682"/>
                </a:lnTo>
                <a:lnTo>
                  <a:pt x="0" y="2621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>
            <a:hlinkClick r:id="rId6" tooltip="https://www.iduvan.com/aluminum-and-glass-systems/"/>
          </p:cNvPr>
          <p:cNvSpPr/>
          <p:nvPr/>
        </p:nvSpPr>
        <p:spPr>
          <a:xfrm flipH="false" flipV="false" rot="0">
            <a:off x="14173143" y="3998064"/>
            <a:ext cx="2744224" cy="2737133"/>
          </a:xfrm>
          <a:custGeom>
            <a:avLst/>
            <a:gdLst/>
            <a:ahLst/>
            <a:cxnLst/>
            <a:rect r="r" b="b" t="t" l="l"/>
            <a:pathLst>
              <a:path h="2737133" w="2744224">
                <a:moveTo>
                  <a:pt x="0" y="0"/>
                </a:moveTo>
                <a:lnTo>
                  <a:pt x="2744225" y="0"/>
                </a:lnTo>
                <a:lnTo>
                  <a:pt x="2744225" y="2737133"/>
                </a:lnTo>
                <a:lnTo>
                  <a:pt x="0" y="273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72297" y="6619746"/>
            <a:ext cx="4757130" cy="2621953"/>
          </a:xfrm>
          <a:custGeom>
            <a:avLst/>
            <a:gdLst/>
            <a:ahLst/>
            <a:cxnLst/>
            <a:rect r="r" b="b" t="t" l="l"/>
            <a:pathLst>
              <a:path h="2621953" w="4757130">
                <a:moveTo>
                  <a:pt x="0" y="0"/>
                </a:moveTo>
                <a:lnTo>
                  <a:pt x="4757129" y="0"/>
                </a:lnTo>
                <a:lnTo>
                  <a:pt x="4757129" y="2621952"/>
                </a:lnTo>
                <a:lnTo>
                  <a:pt x="0" y="2621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46607" y="6836096"/>
            <a:ext cx="4744408" cy="2422204"/>
          </a:xfrm>
          <a:custGeom>
            <a:avLst/>
            <a:gdLst/>
            <a:ahLst/>
            <a:cxnLst/>
            <a:rect r="r" b="b" t="t" l="l"/>
            <a:pathLst>
              <a:path h="2422204" w="4744408">
                <a:moveTo>
                  <a:pt x="0" y="0"/>
                </a:moveTo>
                <a:lnTo>
                  <a:pt x="4744408" y="0"/>
                </a:lnTo>
                <a:lnTo>
                  <a:pt x="4744408" y="2422204"/>
                </a:lnTo>
                <a:lnTo>
                  <a:pt x="0" y="2422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918584" y="6773027"/>
            <a:ext cx="4544197" cy="2558765"/>
          </a:xfrm>
          <a:custGeom>
            <a:avLst/>
            <a:gdLst/>
            <a:ahLst/>
            <a:cxnLst/>
            <a:rect r="r" b="b" t="t" l="l"/>
            <a:pathLst>
              <a:path h="2558765" w="4544197">
                <a:moveTo>
                  <a:pt x="0" y="0"/>
                </a:moveTo>
                <a:lnTo>
                  <a:pt x="4544198" y="0"/>
                </a:lnTo>
                <a:lnTo>
                  <a:pt x="4544198" y="2558766"/>
                </a:lnTo>
                <a:lnTo>
                  <a:pt x="0" y="2558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0625" y="8710795"/>
            <a:ext cx="715841" cy="1241996"/>
          </a:xfrm>
          <a:custGeom>
            <a:avLst/>
            <a:gdLst/>
            <a:ahLst/>
            <a:cxnLst/>
            <a:rect r="r" b="b" t="t" l="l"/>
            <a:pathLst>
              <a:path h="1241996" w="715841">
                <a:moveTo>
                  <a:pt x="0" y="0"/>
                </a:moveTo>
                <a:lnTo>
                  <a:pt x="715841" y="0"/>
                </a:lnTo>
                <a:lnTo>
                  <a:pt x="715841" y="1241995"/>
                </a:lnTo>
                <a:lnTo>
                  <a:pt x="0" y="1241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>
            <a:hlinkClick r:id="rId14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25104" y="1588093"/>
            <a:ext cx="6021504" cy="2879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Алуминиеви и стъклени системи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1418" y="9284898"/>
            <a:ext cx="6669583" cy="688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5" tooltip="https://www.iduvan.com/bg/aluminyum-ve-cam-sistemleri/"/>
              </a:rPr>
              <a:t>Кликнете тук за продукти.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</p:spTree>
  </p:cSld>
  <p:clrMapOvr>
    <a:masterClrMapping/>
  </p:clrMapOvr>
  <p:transition spd="fast">
    <p:wipe dir="l"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136201"/>
            <a:ext cx="5738839" cy="8371420"/>
          </a:xfrm>
          <a:custGeom>
            <a:avLst/>
            <a:gdLst/>
            <a:ahLst/>
            <a:cxnLst/>
            <a:rect r="r" b="b" t="t" l="l"/>
            <a:pathLst>
              <a:path h="8371420" w="5738839">
                <a:moveTo>
                  <a:pt x="0" y="0"/>
                </a:moveTo>
                <a:lnTo>
                  <a:pt x="5738839" y="0"/>
                </a:lnTo>
                <a:lnTo>
                  <a:pt x="5738839" y="8371420"/>
                </a:lnTo>
                <a:lnTo>
                  <a:pt x="0" y="8371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404" b="0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26163" y="5392821"/>
            <a:ext cx="2161837" cy="4114800"/>
          </a:xfrm>
          <a:custGeom>
            <a:avLst/>
            <a:gdLst/>
            <a:ahLst/>
            <a:cxnLst/>
            <a:rect r="r" b="b" t="t" l="l"/>
            <a:pathLst>
              <a:path h="4114800" w="2161837">
                <a:moveTo>
                  <a:pt x="0" y="0"/>
                </a:moveTo>
                <a:lnTo>
                  <a:pt x="2161837" y="0"/>
                </a:lnTo>
                <a:lnTo>
                  <a:pt x="2161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620" r="0" b="-1180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6983" y="5392821"/>
            <a:ext cx="2314575" cy="4114800"/>
          </a:xfrm>
          <a:custGeom>
            <a:avLst/>
            <a:gdLst/>
            <a:ahLst/>
            <a:cxnLst/>
            <a:rect r="r" b="b" t="t" l="l"/>
            <a:pathLst>
              <a:path h="4114800" w="2314575">
                <a:moveTo>
                  <a:pt x="0" y="0"/>
                </a:moveTo>
                <a:lnTo>
                  <a:pt x="2314575" y="0"/>
                </a:lnTo>
                <a:lnTo>
                  <a:pt x="2314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61558" y="1136201"/>
            <a:ext cx="2224364" cy="4114800"/>
          </a:xfrm>
          <a:custGeom>
            <a:avLst/>
            <a:gdLst/>
            <a:ahLst/>
            <a:cxnLst/>
            <a:rect r="r" b="b" t="t" l="l"/>
            <a:pathLst>
              <a:path h="4114800" w="2224364">
                <a:moveTo>
                  <a:pt x="0" y="0"/>
                </a:moveTo>
                <a:lnTo>
                  <a:pt x="2224363" y="0"/>
                </a:lnTo>
                <a:lnTo>
                  <a:pt x="2224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945" r="0" b="-1218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90049" y="1136201"/>
            <a:ext cx="2334329" cy="4114800"/>
          </a:xfrm>
          <a:custGeom>
            <a:avLst/>
            <a:gdLst/>
            <a:ahLst/>
            <a:cxnLst/>
            <a:rect r="r" b="b" t="t" l="l"/>
            <a:pathLst>
              <a:path h="4114800" w="2334329">
                <a:moveTo>
                  <a:pt x="0" y="0"/>
                </a:moveTo>
                <a:lnTo>
                  <a:pt x="2334329" y="0"/>
                </a:lnTo>
                <a:lnTo>
                  <a:pt x="2334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688" r="0" b="-1737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560816" y="5392821"/>
            <a:ext cx="2062558" cy="4114800"/>
          </a:xfrm>
          <a:custGeom>
            <a:avLst/>
            <a:gdLst/>
            <a:ahLst/>
            <a:cxnLst/>
            <a:rect r="r" b="b" t="t" l="l"/>
            <a:pathLst>
              <a:path h="4114800" w="2062558">
                <a:moveTo>
                  <a:pt x="0" y="0"/>
                </a:moveTo>
                <a:lnTo>
                  <a:pt x="2062558" y="0"/>
                </a:lnTo>
                <a:lnTo>
                  <a:pt x="2062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389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15371" y="1136201"/>
            <a:ext cx="4369903" cy="4114800"/>
          </a:xfrm>
          <a:custGeom>
            <a:avLst/>
            <a:gdLst/>
            <a:ahLst/>
            <a:cxnLst/>
            <a:rect r="r" b="b" t="t" l="l"/>
            <a:pathLst>
              <a:path h="4114800" w="4369903">
                <a:moveTo>
                  <a:pt x="0" y="0"/>
                </a:moveTo>
                <a:lnTo>
                  <a:pt x="4369903" y="0"/>
                </a:lnTo>
                <a:lnTo>
                  <a:pt x="4369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6989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79927" y="1136201"/>
            <a:ext cx="3086100" cy="4114800"/>
          </a:xfrm>
          <a:custGeom>
            <a:avLst/>
            <a:gdLst/>
            <a:ahLst/>
            <a:cxnLst/>
            <a:rect r="r" b="b" t="t" l="l"/>
            <a:pathLst>
              <a:path h="4114800" w="30861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291048" y="5392821"/>
            <a:ext cx="2145943" cy="4114800"/>
          </a:xfrm>
          <a:custGeom>
            <a:avLst/>
            <a:gdLst/>
            <a:ahLst/>
            <a:cxnLst/>
            <a:rect r="r" b="b" t="t" l="l"/>
            <a:pathLst>
              <a:path h="4114800" w="2145943">
                <a:moveTo>
                  <a:pt x="0" y="0"/>
                </a:moveTo>
                <a:lnTo>
                  <a:pt x="2145943" y="0"/>
                </a:lnTo>
                <a:lnTo>
                  <a:pt x="2145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1589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967439" y="5392821"/>
            <a:ext cx="3174171" cy="4114800"/>
          </a:xfrm>
          <a:custGeom>
            <a:avLst/>
            <a:gdLst/>
            <a:ahLst/>
            <a:cxnLst/>
            <a:rect r="r" b="b" t="t" l="l"/>
            <a:pathLst>
              <a:path h="4114800" w="3174171">
                <a:moveTo>
                  <a:pt x="0" y="0"/>
                </a:moveTo>
                <a:lnTo>
                  <a:pt x="3174172" y="0"/>
                </a:lnTo>
                <a:lnTo>
                  <a:pt x="3174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2853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38839" y="-85725"/>
            <a:ext cx="13177384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Алуминиеви и стъклени системи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807559" y="737206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Freeform 15" id="15">
            <a:hlinkClick r:id="rId16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>
            <a:hlinkClick r:id="rId18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9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688" y="1032692"/>
            <a:ext cx="3854164" cy="8541083"/>
          </a:xfrm>
          <a:custGeom>
            <a:avLst/>
            <a:gdLst/>
            <a:ahLst/>
            <a:cxnLst/>
            <a:rect r="r" b="b" t="t" l="l"/>
            <a:pathLst>
              <a:path h="8541083" w="3854164">
                <a:moveTo>
                  <a:pt x="0" y="0"/>
                </a:moveTo>
                <a:lnTo>
                  <a:pt x="3854163" y="0"/>
                </a:lnTo>
                <a:lnTo>
                  <a:pt x="3854163" y="8541083"/>
                </a:lnTo>
                <a:lnTo>
                  <a:pt x="0" y="854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24956" y="5258320"/>
            <a:ext cx="4082226" cy="4249300"/>
          </a:xfrm>
          <a:custGeom>
            <a:avLst/>
            <a:gdLst/>
            <a:ahLst/>
            <a:cxnLst/>
            <a:rect r="r" b="b" t="t" l="l"/>
            <a:pathLst>
              <a:path h="4249300" w="4082226">
                <a:moveTo>
                  <a:pt x="0" y="0"/>
                </a:moveTo>
                <a:lnTo>
                  <a:pt x="4082226" y="0"/>
                </a:lnTo>
                <a:lnTo>
                  <a:pt x="4082226" y="4249301"/>
                </a:lnTo>
                <a:lnTo>
                  <a:pt x="0" y="4249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8616" r="0" b="-42171"/>
            </a:stretch>
          </a:blipFill>
        </p:spPr>
      </p:sp>
      <p:sp>
        <p:nvSpPr>
          <p:cNvPr name="Freeform 4" id="4">
            <a:hlinkClick r:id="rId5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90259" y="5303234"/>
            <a:ext cx="3691227" cy="4235941"/>
          </a:xfrm>
          <a:custGeom>
            <a:avLst/>
            <a:gdLst/>
            <a:ahLst/>
            <a:cxnLst/>
            <a:rect r="r" b="b" t="t" l="l"/>
            <a:pathLst>
              <a:path h="4235941" w="3691227">
                <a:moveTo>
                  <a:pt x="0" y="0"/>
                </a:moveTo>
                <a:lnTo>
                  <a:pt x="3691227" y="0"/>
                </a:lnTo>
                <a:lnTo>
                  <a:pt x="3691227" y="4235940"/>
                </a:lnTo>
                <a:lnTo>
                  <a:pt x="0" y="4235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1955" r="0" b="-5223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24956" y="1028700"/>
            <a:ext cx="5486400" cy="4114800"/>
          </a:xfrm>
          <a:custGeom>
            <a:avLst/>
            <a:gdLst/>
            <a:ahLst/>
            <a:cxnLst/>
            <a:rect r="r" b="b" t="t" l="l"/>
            <a:pathLst>
              <a:path h="4114800" w="54864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31007" y="5273524"/>
            <a:ext cx="6035527" cy="4234097"/>
          </a:xfrm>
          <a:custGeom>
            <a:avLst/>
            <a:gdLst/>
            <a:ahLst/>
            <a:cxnLst/>
            <a:rect r="r" b="b" t="t" l="l"/>
            <a:pathLst>
              <a:path h="4234097" w="6035527">
                <a:moveTo>
                  <a:pt x="0" y="0"/>
                </a:moveTo>
                <a:lnTo>
                  <a:pt x="6035528" y="0"/>
                </a:lnTo>
                <a:lnTo>
                  <a:pt x="6035528" y="4234097"/>
                </a:lnTo>
                <a:lnTo>
                  <a:pt x="0" y="4234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8152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54231" y="1028700"/>
            <a:ext cx="3729037" cy="4114800"/>
          </a:xfrm>
          <a:custGeom>
            <a:avLst/>
            <a:gdLst/>
            <a:ahLst/>
            <a:cxnLst/>
            <a:rect r="r" b="b" t="t" l="l"/>
            <a:pathLst>
              <a:path h="4114800" w="3729037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26143" y="1032692"/>
            <a:ext cx="4655343" cy="4110808"/>
          </a:xfrm>
          <a:custGeom>
            <a:avLst/>
            <a:gdLst/>
            <a:ahLst/>
            <a:cxnLst/>
            <a:rect r="r" b="b" t="t" l="l"/>
            <a:pathLst>
              <a:path h="4110808" w="4655343">
                <a:moveTo>
                  <a:pt x="0" y="0"/>
                </a:moveTo>
                <a:lnTo>
                  <a:pt x="4655343" y="0"/>
                </a:lnTo>
                <a:lnTo>
                  <a:pt x="4655343" y="4110808"/>
                </a:lnTo>
                <a:lnTo>
                  <a:pt x="0" y="4110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4202" t="0" r="-52026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38839" y="-85725"/>
            <a:ext cx="13177384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Алуминиеви и стъклени системи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07559" y="737206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Freeform 12" id="12">
            <a:hlinkClick r:id="rId13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>
            <a:hlinkClick r:id="rId15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6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90112" y="476229"/>
            <a:ext cx="2251029" cy="2251029"/>
          </a:xfrm>
          <a:custGeom>
            <a:avLst/>
            <a:gdLst/>
            <a:ahLst/>
            <a:cxnLst/>
            <a:rect r="r" b="b" t="t" l="l"/>
            <a:pathLst>
              <a:path h="2251029" w="2251029">
                <a:moveTo>
                  <a:pt x="0" y="0"/>
                </a:moveTo>
                <a:lnTo>
                  <a:pt x="2251029" y="0"/>
                </a:lnTo>
                <a:lnTo>
                  <a:pt x="2251029" y="2251029"/>
                </a:lnTo>
                <a:lnTo>
                  <a:pt x="0" y="2251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28759" y="3051704"/>
            <a:ext cx="2889983" cy="1895579"/>
          </a:xfrm>
          <a:custGeom>
            <a:avLst/>
            <a:gdLst/>
            <a:ahLst/>
            <a:cxnLst/>
            <a:rect r="r" b="b" t="t" l="l"/>
            <a:pathLst>
              <a:path h="1895579" w="2889983">
                <a:moveTo>
                  <a:pt x="0" y="0"/>
                </a:moveTo>
                <a:lnTo>
                  <a:pt x="2889983" y="0"/>
                </a:lnTo>
                <a:lnTo>
                  <a:pt x="2889983" y="1895579"/>
                </a:lnTo>
                <a:lnTo>
                  <a:pt x="0" y="189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275" t="-10142" r="-23796" b="-10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15953" y="3350320"/>
            <a:ext cx="1616128" cy="2873116"/>
          </a:xfrm>
          <a:custGeom>
            <a:avLst/>
            <a:gdLst/>
            <a:ahLst/>
            <a:cxnLst/>
            <a:rect r="r" b="b" t="t" l="l"/>
            <a:pathLst>
              <a:path h="2873116" w="1616128">
                <a:moveTo>
                  <a:pt x="0" y="0"/>
                </a:moveTo>
                <a:lnTo>
                  <a:pt x="1616128" y="0"/>
                </a:lnTo>
                <a:lnTo>
                  <a:pt x="1616128" y="2873116"/>
                </a:lnTo>
                <a:lnTo>
                  <a:pt x="0" y="2873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85501" y="473038"/>
            <a:ext cx="2909336" cy="2254220"/>
          </a:xfrm>
          <a:custGeom>
            <a:avLst/>
            <a:gdLst/>
            <a:ahLst/>
            <a:cxnLst/>
            <a:rect r="r" b="b" t="t" l="l"/>
            <a:pathLst>
              <a:path h="2254220" w="2909336">
                <a:moveTo>
                  <a:pt x="0" y="0"/>
                </a:moveTo>
                <a:lnTo>
                  <a:pt x="2909336" y="0"/>
                </a:lnTo>
                <a:lnTo>
                  <a:pt x="2909336" y="2254220"/>
                </a:lnTo>
                <a:lnTo>
                  <a:pt x="0" y="2254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45448" y="476229"/>
            <a:ext cx="2765273" cy="2073955"/>
          </a:xfrm>
          <a:custGeom>
            <a:avLst/>
            <a:gdLst/>
            <a:ahLst/>
            <a:cxnLst/>
            <a:rect r="r" b="b" t="t" l="l"/>
            <a:pathLst>
              <a:path h="2073955" w="2765273">
                <a:moveTo>
                  <a:pt x="0" y="0"/>
                </a:moveTo>
                <a:lnTo>
                  <a:pt x="2765274" y="0"/>
                </a:lnTo>
                <a:lnTo>
                  <a:pt x="2765274" y="2073955"/>
                </a:lnTo>
                <a:lnTo>
                  <a:pt x="0" y="2073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892855" y="3134168"/>
            <a:ext cx="3067336" cy="3305420"/>
          </a:xfrm>
          <a:custGeom>
            <a:avLst/>
            <a:gdLst/>
            <a:ahLst/>
            <a:cxnLst/>
            <a:rect r="r" b="b" t="t" l="l"/>
            <a:pathLst>
              <a:path h="3305420" w="3067336">
                <a:moveTo>
                  <a:pt x="0" y="0"/>
                </a:moveTo>
                <a:lnTo>
                  <a:pt x="3067336" y="0"/>
                </a:lnTo>
                <a:lnTo>
                  <a:pt x="3067336" y="3305420"/>
                </a:lnTo>
                <a:lnTo>
                  <a:pt x="0" y="330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864" r="0" b="-11864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734637" y="5104467"/>
            <a:ext cx="3086655" cy="1806301"/>
          </a:xfrm>
          <a:custGeom>
            <a:avLst/>
            <a:gdLst/>
            <a:ahLst/>
            <a:cxnLst/>
            <a:rect r="r" b="b" t="t" l="l"/>
            <a:pathLst>
              <a:path h="1806301" w="3086655">
                <a:moveTo>
                  <a:pt x="0" y="0"/>
                </a:moveTo>
                <a:lnTo>
                  <a:pt x="3086654" y="0"/>
                </a:lnTo>
                <a:lnTo>
                  <a:pt x="3086654" y="1806301"/>
                </a:lnTo>
                <a:lnTo>
                  <a:pt x="0" y="1806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385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8051389"/>
            <a:ext cx="2947591" cy="1922364"/>
          </a:xfrm>
          <a:custGeom>
            <a:avLst/>
            <a:gdLst/>
            <a:ahLst/>
            <a:cxnLst/>
            <a:rect r="r" b="b" t="t" l="l"/>
            <a:pathLst>
              <a:path h="1922364" w="2947591">
                <a:moveTo>
                  <a:pt x="0" y="0"/>
                </a:moveTo>
                <a:lnTo>
                  <a:pt x="2947591" y="0"/>
                </a:lnTo>
                <a:lnTo>
                  <a:pt x="2947591" y="1922364"/>
                </a:lnTo>
                <a:lnTo>
                  <a:pt x="0" y="1922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112" t="0" r="-9112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80666" y="8051389"/>
            <a:ext cx="3240334" cy="1917487"/>
          </a:xfrm>
          <a:custGeom>
            <a:avLst/>
            <a:gdLst/>
            <a:ahLst/>
            <a:cxnLst/>
            <a:rect r="r" b="b" t="t" l="l"/>
            <a:pathLst>
              <a:path h="1917487" w="3240334">
                <a:moveTo>
                  <a:pt x="0" y="0"/>
                </a:moveTo>
                <a:lnTo>
                  <a:pt x="3240334" y="0"/>
                </a:lnTo>
                <a:lnTo>
                  <a:pt x="3240334" y="1917487"/>
                </a:lnTo>
                <a:lnTo>
                  <a:pt x="0" y="1917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6741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011791" y="6730436"/>
            <a:ext cx="2325896" cy="3127255"/>
          </a:xfrm>
          <a:custGeom>
            <a:avLst/>
            <a:gdLst/>
            <a:ahLst/>
            <a:cxnLst/>
            <a:rect r="r" b="b" t="t" l="l"/>
            <a:pathLst>
              <a:path h="3127255" w="2325896">
                <a:moveTo>
                  <a:pt x="0" y="0"/>
                </a:moveTo>
                <a:lnTo>
                  <a:pt x="2325896" y="0"/>
                </a:lnTo>
                <a:lnTo>
                  <a:pt x="2325896" y="3127254"/>
                </a:lnTo>
                <a:lnTo>
                  <a:pt x="0" y="3127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44568" y="7067951"/>
            <a:ext cx="2172510" cy="2789739"/>
          </a:xfrm>
          <a:custGeom>
            <a:avLst/>
            <a:gdLst/>
            <a:ahLst/>
            <a:cxnLst/>
            <a:rect r="r" b="b" t="t" l="l"/>
            <a:pathLst>
              <a:path h="2789739" w="2172510">
                <a:moveTo>
                  <a:pt x="0" y="0"/>
                </a:moveTo>
                <a:lnTo>
                  <a:pt x="2172510" y="0"/>
                </a:lnTo>
                <a:lnTo>
                  <a:pt x="2172510" y="2789739"/>
                </a:lnTo>
                <a:lnTo>
                  <a:pt x="0" y="2789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866744" y="7067951"/>
            <a:ext cx="2122094" cy="2884839"/>
          </a:xfrm>
          <a:custGeom>
            <a:avLst/>
            <a:gdLst/>
            <a:ahLst/>
            <a:cxnLst/>
            <a:rect r="r" b="b" t="t" l="l"/>
            <a:pathLst>
              <a:path h="2884839" w="2122094">
                <a:moveTo>
                  <a:pt x="0" y="0"/>
                </a:moveTo>
                <a:lnTo>
                  <a:pt x="2122094" y="0"/>
                </a:lnTo>
                <a:lnTo>
                  <a:pt x="2122094" y="2884839"/>
                </a:lnTo>
                <a:lnTo>
                  <a:pt x="0" y="2884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528078" y="6562946"/>
            <a:ext cx="2268560" cy="3294745"/>
          </a:xfrm>
          <a:custGeom>
            <a:avLst/>
            <a:gdLst/>
            <a:ahLst/>
            <a:cxnLst/>
            <a:rect r="r" b="b" t="t" l="l"/>
            <a:pathLst>
              <a:path h="3294745" w="2268560">
                <a:moveTo>
                  <a:pt x="0" y="0"/>
                </a:moveTo>
                <a:lnTo>
                  <a:pt x="2268560" y="0"/>
                </a:lnTo>
                <a:lnTo>
                  <a:pt x="2268560" y="3294744"/>
                </a:lnTo>
                <a:lnTo>
                  <a:pt x="0" y="32947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624" t="0" r="-7813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54003" y="550135"/>
            <a:ext cx="9634317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Нашият кратък преглед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790797"/>
            <a:ext cx="8115300" cy="5606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Като iDuvan и MT Architecture and Design, ние се стремим да доставяме продуктите, от които се нуждаят вашите сгради, на най-конкурентни цени и при най-благоприятни условия.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Приоритизирайки нашата надеждност, ние се ангажираме да доставяме продуктите, които заявите, при посочените от вас условия, благодарение на дългогодишния ни опит.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Във всички наши проекти се фокусираме върху изчистени линии, качествена изработка и устойчиви материали, за да създаваме красиви и практични мебели. Всеки дизайн отразява нашия ангажимент към издръжливост, комфорт и естетическа хармония.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Това обобщение обхваща нашата визия и ръководи нашия творчески процес. Ние проектираме и доставяме продукти за модерна, стилно ориентирана клиентела, търсеща продукти, които безпроблемно се интегрират в жилищни, търговски или хотелски пространства. Всяка мебел ще бъде в съответствие с вашата брандова идентичност, предлагайки последователна и целенасочена колекция.</a:t>
            </a:r>
          </a:p>
        </p:txBody>
      </p:sp>
    </p:spTree>
  </p:cSld>
  <p:clrMapOvr>
    <a:masterClrMapping/>
  </p:clrMapOvr>
  <p:transition spd="fast">
    <p:wipe dir="l"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385453"/>
            <a:ext cx="2901336" cy="3866031"/>
          </a:xfrm>
          <a:custGeom>
            <a:avLst/>
            <a:gdLst/>
            <a:ahLst/>
            <a:cxnLst/>
            <a:rect r="r" b="b" t="t" l="l"/>
            <a:pathLst>
              <a:path h="3866031" w="2901336">
                <a:moveTo>
                  <a:pt x="0" y="0"/>
                </a:moveTo>
                <a:lnTo>
                  <a:pt x="2901336" y="0"/>
                </a:lnTo>
                <a:lnTo>
                  <a:pt x="2901336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17035" y="1385453"/>
            <a:ext cx="1879857" cy="3866031"/>
          </a:xfrm>
          <a:custGeom>
            <a:avLst/>
            <a:gdLst/>
            <a:ahLst/>
            <a:cxnLst/>
            <a:rect r="r" b="b" t="t" l="l"/>
            <a:pathLst>
              <a:path h="3866031" w="1879857">
                <a:moveTo>
                  <a:pt x="0" y="0"/>
                </a:moveTo>
                <a:lnTo>
                  <a:pt x="1879857" y="0"/>
                </a:lnTo>
                <a:lnTo>
                  <a:pt x="1879857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15967" y="1385453"/>
            <a:ext cx="1739714" cy="3866031"/>
          </a:xfrm>
          <a:custGeom>
            <a:avLst/>
            <a:gdLst/>
            <a:ahLst/>
            <a:cxnLst/>
            <a:rect r="r" b="b" t="t" l="l"/>
            <a:pathLst>
              <a:path h="3866031" w="1739714">
                <a:moveTo>
                  <a:pt x="0" y="0"/>
                </a:moveTo>
                <a:lnTo>
                  <a:pt x="1739714" y="0"/>
                </a:lnTo>
                <a:lnTo>
                  <a:pt x="1739714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74756" y="1385453"/>
            <a:ext cx="2174642" cy="3866031"/>
          </a:xfrm>
          <a:custGeom>
            <a:avLst/>
            <a:gdLst/>
            <a:ahLst/>
            <a:cxnLst/>
            <a:rect r="r" b="b" t="t" l="l"/>
            <a:pathLst>
              <a:path h="3866031" w="2174642">
                <a:moveTo>
                  <a:pt x="0" y="0"/>
                </a:moveTo>
                <a:lnTo>
                  <a:pt x="2174642" y="0"/>
                </a:lnTo>
                <a:lnTo>
                  <a:pt x="2174642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518184"/>
            <a:ext cx="5154708" cy="3866031"/>
          </a:xfrm>
          <a:custGeom>
            <a:avLst/>
            <a:gdLst/>
            <a:ahLst/>
            <a:cxnLst/>
            <a:rect r="r" b="b" t="t" l="l"/>
            <a:pathLst>
              <a:path h="3866031" w="5154708">
                <a:moveTo>
                  <a:pt x="0" y="0"/>
                </a:moveTo>
                <a:lnTo>
                  <a:pt x="5154708" y="0"/>
                </a:lnTo>
                <a:lnTo>
                  <a:pt x="5154708" y="3866030"/>
                </a:lnTo>
                <a:lnTo>
                  <a:pt x="0" y="3866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>
            <a:hlinkClick r:id="rId8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69855" y="5518184"/>
            <a:ext cx="2899523" cy="3866031"/>
          </a:xfrm>
          <a:custGeom>
            <a:avLst/>
            <a:gdLst/>
            <a:ahLst/>
            <a:cxnLst/>
            <a:rect r="r" b="b" t="t" l="l"/>
            <a:pathLst>
              <a:path h="3866031" w="2899523">
                <a:moveTo>
                  <a:pt x="0" y="0"/>
                </a:moveTo>
                <a:lnTo>
                  <a:pt x="2899523" y="0"/>
                </a:lnTo>
                <a:lnTo>
                  <a:pt x="2899523" y="3866030"/>
                </a:lnTo>
                <a:lnTo>
                  <a:pt x="0" y="3866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11323" y="1385453"/>
            <a:ext cx="2598496" cy="3866031"/>
          </a:xfrm>
          <a:custGeom>
            <a:avLst/>
            <a:gdLst/>
            <a:ahLst/>
            <a:cxnLst/>
            <a:rect r="r" b="b" t="t" l="l"/>
            <a:pathLst>
              <a:path h="3866031" w="2598496">
                <a:moveTo>
                  <a:pt x="0" y="0"/>
                </a:moveTo>
                <a:lnTo>
                  <a:pt x="2598497" y="0"/>
                </a:lnTo>
                <a:lnTo>
                  <a:pt x="2598497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5320" t="0" r="-2407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92721" y="5518184"/>
            <a:ext cx="2969356" cy="3866031"/>
          </a:xfrm>
          <a:custGeom>
            <a:avLst/>
            <a:gdLst/>
            <a:ahLst/>
            <a:cxnLst/>
            <a:rect r="r" b="b" t="t" l="l"/>
            <a:pathLst>
              <a:path h="3866031" w="2969356">
                <a:moveTo>
                  <a:pt x="0" y="0"/>
                </a:moveTo>
                <a:lnTo>
                  <a:pt x="2969356" y="0"/>
                </a:lnTo>
                <a:lnTo>
                  <a:pt x="2969356" y="3866030"/>
                </a:lnTo>
                <a:lnTo>
                  <a:pt x="0" y="3866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6061" r="0" b="-3461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85902" y="5518184"/>
            <a:ext cx="6971746" cy="3866031"/>
          </a:xfrm>
          <a:custGeom>
            <a:avLst/>
            <a:gdLst/>
            <a:ahLst/>
            <a:cxnLst/>
            <a:rect r="r" b="b" t="t" l="l"/>
            <a:pathLst>
              <a:path h="3866031" w="6971746">
                <a:moveTo>
                  <a:pt x="0" y="0"/>
                </a:moveTo>
                <a:lnTo>
                  <a:pt x="6971746" y="0"/>
                </a:lnTo>
                <a:lnTo>
                  <a:pt x="6971746" y="3866030"/>
                </a:lnTo>
                <a:lnTo>
                  <a:pt x="0" y="3866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228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62220" y="1385453"/>
            <a:ext cx="3043408" cy="3866031"/>
          </a:xfrm>
          <a:custGeom>
            <a:avLst/>
            <a:gdLst/>
            <a:ahLst/>
            <a:cxnLst/>
            <a:rect r="r" b="b" t="t" l="l"/>
            <a:pathLst>
              <a:path h="3866031" w="3043408">
                <a:moveTo>
                  <a:pt x="0" y="0"/>
                </a:moveTo>
                <a:lnTo>
                  <a:pt x="3043408" y="0"/>
                </a:lnTo>
                <a:lnTo>
                  <a:pt x="3043408" y="3866031"/>
                </a:lnTo>
                <a:lnTo>
                  <a:pt x="0" y="38660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7170" t="-7639" r="-35988" b="-12929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438978" y="1385453"/>
            <a:ext cx="2979998" cy="3904131"/>
          </a:xfrm>
          <a:custGeom>
            <a:avLst/>
            <a:gdLst/>
            <a:ahLst/>
            <a:cxnLst/>
            <a:rect r="r" b="b" t="t" l="l"/>
            <a:pathLst>
              <a:path h="3904131" w="2979998">
                <a:moveTo>
                  <a:pt x="0" y="0"/>
                </a:moveTo>
                <a:lnTo>
                  <a:pt x="2979999" y="0"/>
                </a:lnTo>
                <a:lnTo>
                  <a:pt x="2979999" y="3904131"/>
                </a:lnTo>
                <a:lnTo>
                  <a:pt x="0" y="39041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8493" t="0" r="-12517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738839" y="-85725"/>
            <a:ext cx="13177384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Алуминиеви и стъклени системи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807559" y="737206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Freeform 16" id="16">
            <a:hlinkClick r:id="rId17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>
            <a:hlinkClick r:id="rId19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20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051109" y="6281241"/>
            <a:ext cx="4411673" cy="2723342"/>
          </a:xfrm>
          <a:custGeom>
            <a:avLst/>
            <a:gdLst/>
            <a:ahLst/>
            <a:cxnLst/>
            <a:rect r="r" b="b" t="t" l="l"/>
            <a:pathLst>
              <a:path h="2723342" w="4411673">
                <a:moveTo>
                  <a:pt x="0" y="0"/>
                </a:moveTo>
                <a:lnTo>
                  <a:pt x="4411673" y="0"/>
                </a:lnTo>
                <a:lnTo>
                  <a:pt x="4411673" y="2723343"/>
                </a:lnTo>
                <a:lnTo>
                  <a:pt x="0" y="2723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49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12380" y="2750200"/>
            <a:ext cx="2998079" cy="3569142"/>
          </a:xfrm>
          <a:custGeom>
            <a:avLst/>
            <a:gdLst/>
            <a:ahLst/>
            <a:cxnLst/>
            <a:rect r="r" b="b" t="t" l="l"/>
            <a:pathLst>
              <a:path h="3569142" w="2998079">
                <a:moveTo>
                  <a:pt x="0" y="0"/>
                </a:moveTo>
                <a:lnTo>
                  <a:pt x="2998078" y="0"/>
                </a:lnTo>
                <a:lnTo>
                  <a:pt x="2998078" y="3569141"/>
                </a:lnTo>
                <a:lnTo>
                  <a:pt x="0" y="356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38923" y="643201"/>
            <a:ext cx="4420377" cy="2965696"/>
          </a:xfrm>
          <a:custGeom>
            <a:avLst/>
            <a:gdLst/>
            <a:ahLst/>
            <a:cxnLst/>
            <a:rect r="r" b="b" t="t" l="l"/>
            <a:pathLst>
              <a:path h="2965696" w="4420377">
                <a:moveTo>
                  <a:pt x="0" y="0"/>
                </a:moveTo>
                <a:lnTo>
                  <a:pt x="4420377" y="0"/>
                </a:lnTo>
                <a:lnTo>
                  <a:pt x="4420377" y="2965697"/>
                </a:lnTo>
                <a:lnTo>
                  <a:pt x="0" y="2965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2273" r="0" b="-473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97752" y="2807350"/>
            <a:ext cx="3980447" cy="2985335"/>
          </a:xfrm>
          <a:custGeom>
            <a:avLst/>
            <a:gdLst/>
            <a:ahLst/>
            <a:cxnLst/>
            <a:rect r="r" b="b" t="t" l="l"/>
            <a:pathLst>
              <a:path h="2985335" w="3980447">
                <a:moveTo>
                  <a:pt x="0" y="0"/>
                </a:moveTo>
                <a:lnTo>
                  <a:pt x="3980447" y="0"/>
                </a:lnTo>
                <a:lnTo>
                  <a:pt x="3980447" y="2985335"/>
                </a:lnTo>
                <a:lnTo>
                  <a:pt x="0" y="2985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35610" y="410174"/>
            <a:ext cx="4415499" cy="2952865"/>
          </a:xfrm>
          <a:custGeom>
            <a:avLst/>
            <a:gdLst/>
            <a:ahLst/>
            <a:cxnLst/>
            <a:rect r="r" b="b" t="t" l="l"/>
            <a:pathLst>
              <a:path h="2952865" w="4415499">
                <a:moveTo>
                  <a:pt x="0" y="0"/>
                </a:moveTo>
                <a:lnTo>
                  <a:pt x="4415499" y="0"/>
                </a:lnTo>
                <a:lnTo>
                  <a:pt x="4415499" y="2952865"/>
                </a:lnTo>
                <a:lnTo>
                  <a:pt x="0" y="2952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6417" y="3699518"/>
            <a:ext cx="3788255" cy="2841191"/>
          </a:xfrm>
          <a:custGeom>
            <a:avLst/>
            <a:gdLst/>
            <a:ahLst/>
            <a:cxnLst/>
            <a:rect r="r" b="b" t="t" l="l"/>
            <a:pathLst>
              <a:path h="2841191" w="3788255">
                <a:moveTo>
                  <a:pt x="0" y="0"/>
                </a:moveTo>
                <a:lnTo>
                  <a:pt x="3788255" y="0"/>
                </a:lnTo>
                <a:lnTo>
                  <a:pt x="3788255" y="2841191"/>
                </a:lnTo>
                <a:lnTo>
                  <a:pt x="0" y="2841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62511" y="6281241"/>
            <a:ext cx="4976413" cy="2723342"/>
          </a:xfrm>
          <a:custGeom>
            <a:avLst/>
            <a:gdLst/>
            <a:ahLst/>
            <a:cxnLst/>
            <a:rect r="r" b="b" t="t" l="l"/>
            <a:pathLst>
              <a:path h="2723342" w="4976413">
                <a:moveTo>
                  <a:pt x="0" y="0"/>
                </a:moveTo>
                <a:lnTo>
                  <a:pt x="4976412" y="0"/>
                </a:lnTo>
                <a:lnTo>
                  <a:pt x="4976412" y="2723343"/>
                </a:lnTo>
                <a:lnTo>
                  <a:pt x="0" y="27233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37048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81956" y="6281241"/>
            <a:ext cx="3064651" cy="3064651"/>
          </a:xfrm>
          <a:custGeom>
            <a:avLst/>
            <a:gdLst/>
            <a:ahLst/>
            <a:cxnLst/>
            <a:rect r="r" b="b" t="t" l="l"/>
            <a:pathLst>
              <a:path h="3064651" w="3064651">
                <a:moveTo>
                  <a:pt x="0" y="0"/>
                </a:moveTo>
                <a:lnTo>
                  <a:pt x="3064651" y="0"/>
                </a:lnTo>
                <a:lnTo>
                  <a:pt x="3064651" y="3064652"/>
                </a:lnTo>
                <a:lnTo>
                  <a:pt x="0" y="30646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9322" y="6281241"/>
            <a:ext cx="2343534" cy="3142445"/>
          </a:xfrm>
          <a:custGeom>
            <a:avLst/>
            <a:gdLst/>
            <a:ahLst/>
            <a:cxnLst/>
            <a:rect r="r" b="b" t="t" l="l"/>
            <a:pathLst>
              <a:path h="3142445" w="2343534">
                <a:moveTo>
                  <a:pt x="0" y="0"/>
                </a:moveTo>
                <a:lnTo>
                  <a:pt x="2343534" y="0"/>
                </a:lnTo>
                <a:lnTo>
                  <a:pt x="2343534" y="3142446"/>
                </a:lnTo>
                <a:lnTo>
                  <a:pt x="0" y="3142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0589" r="0" b="-2675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71204" y="1800881"/>
            <a:ext cx="6075403" cy="2879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Екстериорни продукти и системи</a:t>
            </a:r>
          </a:p>
        </p:txBody>
      </p:sp>
      <p:sp>
        <p:nvSpPr>
          <p:cNvPr name="Freeform 12" id="12">
            <a:hlinkClick r:id="rId13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eksteriorni-produkti-i-sistemi-eksteriorni/"/>
          </p:cNvPr>
          <p:cNvSpPr/>
          <p:nvPr/>
        </p:nvSpPr>
        <p:spPr>
          <a:xfrm flipH="false" flipV="false" rot="0">
            <a:off x="1028700" y="1222194"/>
            <a:ext cx="5387799" cy="6974497"/>
          </a:xfrm>
          <a:custGeom>
            <a:avLst/>
            <a:gdLst/>
            <a:ahLst/>
            <a:cxnLst/>
            <a:rect r="r" b="b" t="t" l="l"/>
            <a:pathLst>
              <a:path h="6974497" w="5387799">
                <a:moveTo>
                  <a:pt x="0" y="0"/>
                </a:moveTo>
                <a:lnTo>
                  <a:pt x="5387799" y="0"/>
                </a:lnTo>
                <a:lnTo>
                  <a:pt x="5387799" y="6974496"/>
                </a:lnTo>
                <a:lnTo>
                  <a:pt x="0" y="697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eksteriorni-produkti-i-sistemi-eksteriorni/"/>
          </p:cNvPr>
          <p:cNvSpPr/>
          <p:nvPr/>
        </p:nvSpPr>
        <p:spPr>
          <a:xfrm flipH="false" flipV="false" rot="0">
            <a:off x="6495379" y="6552609"/>
            <a:ext cx="11479315" cy="1549708"/>
          </a:xfrm>
          <a:custGeom>
            <a:avLst/>
            <a:gdLst/>
            <a:ahLst/>
            <a:cxnLst/>
            <a:rect r="r" b="b" t="t" l="l"/>
            <a:pathLst>
              <a:path h="1549708" w="11479315">
                <a:moveTo>
                  <a:pt x="0" y="0"/>
                </a:moveTo>
                <a:lnTo>
                  <a:pt x="11479315" y="0"/>
                </a:lnTo>
                <a:lnTo>
                  <a:pt x="11479315" y="1549708"/>
                </a:lnTo>
                <a:lnTo>
                  <a:pt x="0" y="1549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337931" y="933450"/>
            <a:ext cx="811530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ДЕКИНГ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37931" y="2218689"/>
            <a:ext cx="9921369" cy="4196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КОМПОЗИТНИЯТ ДЕК Е ИЗДРЪЖЛИВО, РЕНТАБИЛНО И БЕЗОПАСНО РЕШЕНИЕ ЗА ПОДОВИ НАСТИЛКИ ЗА ВЪТРЕШНИ И ВЪНШНИ ПОЛОЖЕНИЯ.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Материалите за деки са екологично чист композит, изработен от рециклирана пластмаса и оризова люспа (пади), селскостопански отпадъчен продукт, който се обновява ежегодно. В производствения процес не се използват вещества, вредни за човешкото здраве или природата.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 съответствие с политиката за качество, продуктите за деки се произвеждат в съответствие с националните и международните норми за тестване.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Тяхната издръжливост и устойчивост на околната среда са тествани и одобрени от независими лаборатории. Съчетавайки естетика и функционалност, продуктите за деки са устойчив и надежден материал.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eksteriorni-produkti-i-sistemi-eksteriorn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eksteriorni-produkti-i-sistemi-eksteriorni/"/>
          </p:cNvPr>
          <p:cNvSpPr/>
          <p:nvPr/>
        </p:nvSpPr>
        <p:spPr>
          <a:xfrm flipH="false" flipV="false" rot="0">
            <a:off x="855528" y="1153881"/>
            <a:ext cx="5851312" cy="3202131"/>
          </a:xfrm>
          <a:custGeom>
            <a:avLst/>
            <a:gdLst/>
            <a:ahLst/>
            <a:cxnLst/>
            <a:rect r="r" b="b" t="t" l="l"/>
            <a:pathLst>
              <a:path h="3202131" w="5851312">
                <a:moveTo>
                  <a:pt x="0" y="0"/>
                </a:moveTo>
                <a:lnTo>
                  <a:pt x="5851312" y="0"/>
                </a:lnTo>
                <a:lnTo>
                  <a:pt x="5851312" y="3202132"/>
                </a:lnTo>
                <a:lnTo>
                  <a:pt x="0" y="3202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7048" r="0" b="0"/>
            </a:stretch>
          </a:blipFill>
        </p:spPr>
      </p:sp>
      <p:sp>
        <p:nvSpPr>
          <p:cNvPr name="Freeform 4" id="4">
            <a:hlinkClick r:id="rId7" tooltip="https://www.iduvan.com/bg/eksteriorni-produkti-i-sistemi-eksteriorni/"/>
          </p:cNvPr>
          <p:cNvSpPr/>
          <p:nvPr/>
        </p:nvSpPr>
        <p:spPr>
          <a:xfrm flipH="false" flipV="false" rot="0">
            <a:off x="855528" y="4651521"/>
            <a:ext cx="5851312" cy="3612038"/>
          </a:xfrm>
          <a:custGeom>
            <a:avLst/>
            <a:gdLst/>
            <a:ahLst/>
            <a:cxnLst/>
            <a:rect r="r" b="b" t="t" l="l"/>
            <a:pathLst>
              <a:path h="3612038" w="5851312">
                <a:moveTo>
                  <a:pt x="0" y="0"/>
                </a:moveTo>
                <a:lnTo>
                  <a:pt x="5851312" y="0"/>
                </a:lnTo>
                <a:lnTo>
                  <a:pt x="5851312" y="3612038"/>
                </a:lnTo>
                <a:lnTo>
                  <a:pt x="0" y="3612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1496" r="0" b="0"/>
            </a:stretch>
          </a:blipFill>
        </p:spPr>
      </p:sp>
      <p:sp>
        <p:nvSpPr>
          <p:cNvPr name="Freeform 5" id="5">
            <a:hlinkClick r:id="rId9" tooltip="https://www.iduvan.com/bg/eksteriorni-produkti-i-sistemi-eksteriorni/"/>
          </p:cNvPr>
          <p:cNvSpPr/>
          <p:nvPr/>
        </p:nvSpPr>
        <p:spPr>
          <a:xfrm flipH="false" flipV="false" rot="0">
            <a:off x="8335235" y="5939172"/>
            <a:ext cx="8044470" cy="2220419"/>
          </a:xfrm>
          <a:custGeom>
            <a:avLst/>
            <a:gdLst/>
            <a:ahLst/>
            <a:cxnLst/>
            <a:rect r="r" b="b" t="t" l="l"/>
            <a:pathLst>
              <a:path h="2220419" w="8044470">
                <a:moveTo>
                  <a:pt x="0" y="0"/>
                </a:moveTo>
                <a:lnTo>
                  <a:pt x="8044470" y="0"/>
                </a:lnTo>
                <a:lnTo>
                  <a:pt x="8044470" y="2220419"/>
                </a:lnTo>
                <a:lnTo>
                  <a:pt x="0" y="2220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>
            <a:hlinkClick r:id="rId12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75569" y="1308295"/>
            <a:ext cx="811530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Метална Oграда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57237" y="2707322"/>
            <a:ext cx="8329086" cy="2787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Металните оградни панели предлагат висока издръжливост и сигурност, като същевременно са дълготрайни. Предлагат се в много цветове и дизайни и могат да имат декоративен вид.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В нашата категория метални огради можете да намерите различни модели панелни огради, които са идеалното решение за осигуряване на вашата сигурност и поверителност. Панелните огради се открояват както със своята издръжливост, така и с лекота на използване.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монтаж</a:t>
            </a:r>
          </a:p>
        </p:txBody>
      </p:sp>
      <p:sp>
        <p:nvSpPr>
          <p:cNvPr name="Freeform 10" id="10">
            <a:hlinkClick r:id="rId14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7" tooltip="https://www.iduvan.com/bg/"/>
              </a:rPr>
              <a:t>www.iduvan.com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8" tooltip="https://www.iduvan.com/bg/eksteriorni-produkti-i-sistemi-eksteriorn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eksteriorni-produkti-i-sistemi-eksteriorni/"/>
          </p:cNvPr>
          <p:cNvSpPr/>
          <p:nvPr/>
        </p:nvSpPr>
        <p:spPr>
          <a:xfrm flipH="false" flipV="false" rot="0">
            <a:off x="814609" y="1633083"/>
            <a:ext cx="6738752" cy="3925843"/>
          </a:xfrm>
          <a:custGeom>
            <a:avLst/>
            <a:gdLst/>
            <a:ahLst/>
            <a:cxnLst/>
            <a:rect r="r" b="b" t="t" l="l"/>
            <a:pathLst>
              <a:path h="3925843" w="6738752">
                <a:moveTo>
                  <a:pt x="0" y="0"/>
                </a:moveTo>
                <a:lnTo>
                  <a:pt x="6738753" y="0"/>
                </a:lnTo>
                <a:lnTo>
                  <a:pt x="6738753" y="3925843"/>
                </a:lnTo>
                <a:lnTo>
                  <a:pt x="0" y="3925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eksteriorni-produkti-i-sistemi-eksteriorni/"/>
          </p:cNvPr>
          <p:cNvSpPr/>
          <p:nvPr/>
        </p:nvSpPr>
        <p:spPr>
          <a:xfrm flipH="false" flipV="false" rot="0">
            <a:off x="814609" y="6542368"/>
            <a:ext cx="16769239" cy="1655962"/>
          </a:xfrm>
          <a:custGeom>
            <a:avLst/>
            <a:gdLst/>
            <a:ahLst/>
            <a:cxnLst/>
            <a:rect r="r" b="b" t="t" l="l"/>
            <a:pathLst>
              <a:path h="1655962" w="16769239">
                <a:moveTo>
                  <a:pt x="0" y="0"/>
                </a:moveTo>
                <a:lnTo>
                  <a:pt x="16769240" y="0"/>
                </a:lnTo>
                <a:lnTo>
                  <a:pt x="16769240" y="1655963"/>
                </a:lnTo>
                <a:lnTo>
                  <a:pt x="0" y="1655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299820" y="1291272"/>
            <a:ext cx="8115300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Каменен килим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99820" y="2707322"/>
            <a:ext cx="7316205" cy="2434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Каменният килим е вид подова настилка, изработена чрез смесване на специално подготвени и оразмерени камъни със свързваща смола и изливането им на място. Подходящ както за вътрешна, така и за външна употреба, каменният килим е дълготраен, издръжлив и предлага естествен вид. През последните години се превърна в често предпочитан вариант за подови настилки.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</a:p>
        </p:txBody>
      </p:sp>
      <p:sp>
        <p:nvSpPr>
          <p:cNvPr name="Freeform 8" id="8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eksteriorni-produkti-i-sistemi-eksteriorn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eksteriorni-produkti-i-sistemi-eksteriorni/"/>
          </p:cNvPr>
          <p:cNvSpPr/>
          <p:nvPr/>
        </p:nvSpPr>
        <p:spPr>
          <a:xfrm flipH="false" flipV="false" rot="0">
            <a:off x="814609" y="1078068"/>
            <a:ext cx="6588776" cy="7185491"/>
          </a:xfrm>
          <a:custGeom>
            <a:avLst/>
            <a:gdLst/>
            <a:ahLst/>
            <a:cxnLst/>
            <a:rect r="r" b="b" t="t" l="l"/>
            <a:pathLst>
              <a:path h="7185491" w="6588776">
                <a:moveTo>
                  <a:pt x="0" y="0"/>
                </a:moveTo>
                <a:lnTo>
                  <a:pt x="6588777" y="0"/>
                </a:lnTo>
                <a:lnTo>
                  <a:pt x="6588777" y="7185491"/>
                </a:lnTo>
                <a:lnTo>
                  <a:pt x="0" y="7185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97" t="0" r="-7097" b="0"/>
            </a:stretch>
          </a:blipFill>
        </p:spPr>
      </p:sp>
      <p:sp>
        <p:nvSpPr>
          <p:cNvPr name="Freeform 4" id="4">
            <a:hlinkClick r:id="rId7" tooltip="https://www.iduvan.com/bg/eksteriorni-produkti-i-sistemi-eksteriorni/"/>
          </p:cNvPr>
          <p:cNvSpPr/>
          <p:nvPr/>
        </p:nvSpPr>
        <p:spPr>
          <a:xfrm flipH="false" flipV="false" rot="0">
            <a:off x="7973248" y="6312326"/>
            <a:ext cx="9809913" cy="1630898"/>
          </a:xfrm>
          <a:custGeom>
            <a:avLst/>
            <a:gdLst/>
            <a:ahLst/>
            <a:cxnLst/>
            <a:rect r="r" b="b" t="t" l="l"/>
            <a:pathLst>
              <a:path h="1630898" w="9809913">
                <a:moveTo>
                  <a:pt x="0" y="0"/>
                </a:moveTo>
                <a:lnTo>
                  <a:pt x="9809912" y="0"/>
                </a:lnTo>
                <a:lnTo>
                  <a:pt x="9809912" y="1630898"/>
                </a:lnTo>
                <a:lnTo>
                  <a:pt x="0" y="1630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299820" y="1291272"/>
            <a:ext cx="9674875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14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Естествени стенни камъни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99820" y="2960123"/>
            <a:ext cx="8959480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Облицовката на стените е допълнително покритие, нанесено върху съществуващите вътрешни и външни стени на сграда. Добавянето на облицовка към стените значително подобрява естетиката на конструкцията. Предлагат се стотици цветове, шарки и текстури във видове облицовки, които перфектно съответстват на естетиката на сградата. Всеки вид облицовка на стени може да превърне обикновена стена в жизнен шедьовър.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</a:p>
        </p:txBody>
      </p:sp>
      <p:sp>
        <p:nvSpPr>
          <p:cNvPr name="Freeform 8" id="8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eksteriorni-produkti-i-sistemi-eksteriorn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duvan.com/bg/sistemi-za-industrialni-vrati/"/>
          </p:cNvPr>
          <p:cNvSpPr/>
          <p:nvPr/>
        </p:nvSpPr>
        <p:spPr>
          <a:xfrm flipH="false" flipV="false" rot="0">
            <a:off x="7808557" y="598718"/>
            <a:ext cx="4417264" cy="4417264"/>
          </a:xfrm>
          <a:custGeom>
            <a:avLst/>
            <a:gdLst/>
            <a:ahLst/>
            <a:cxnLst/>
            <a:rect r="r" b="b" t="t" l="l"/>
            <a:pathLst>
              <a:path h="4417264" w="4417264">
                <a:moveTo>
                  <a:pt x="0" y="0"/>
                </a:moveTo>
                <a:lnTo>
                  <a:pt x="4417264" y="0"/>
                </a:lnTo>
                <a:lnTo>
                  <a:pt x="4417264" y="4417264"/>
                </a:lnTo>
                <a:lnTo>
                  <a:pt x="0" y="4417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sistemi-za-industrialni-vrati/"/>
          </p:cNvPr>
          <p:cNvSpPr/>
          <p:nvPr/>
        </p:nvSpPr>
        <p:spPr>
          <a:xfrm flipH="false" flipV="false" rot="0">
            <a:off x="12676604" y="5344002"/>
            <a:ext cx="5120034" cy="3251222"/>
          </a:xfrm>
          <a:custGeom>
            <a:avLst/>
            <a:gdLst/>
            <a:ahLst/>
            <a:cxnLst/>
            <a:rect r="r" b="b" t="t" l="l"/>
            <a:pathLst>
              <a:path h="3251222" w="5120034">
                <a:moveTo>
                  <a:pt x="0" y="0"/>
                </a:moveTo>
                <a:lnTo>
                  <a:pt x="5120034" y="0"/>
                </a:lnTo>
                <a:lnTo>
                  <a:pt x="5120034" y="3251221"/>
                </a:lnTo>
                <a:lnTo>
                  <a:pt x="0" y="3251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sistemi-za-industrialni-vrati/"/>
          </p:cNvPr>
          <p:cNvSpPr/>
          <p:nvPr/>
        </p:nvSpPr>
        <p:spPr>
          <a:xfrm flipH="false" flipV="false" rot="0">
            <a:off x="12587771" y="789053"/>
            <a:ext cx="4945820" cy="3709365"/>
          </a:xfrm>
          <a:custGeom>
            <a:avLst/>
            <a:gdLst/>
            <a:ahLst/>
            <a:cxnLst/>
            <a:rect r="r" b="b" t="t" l="l"/>
            <a:pathLst>
              <a:path h="3709365" w="4945820">
                <a:moveTo>
                  <a:pt x="0" y="0"/>
                </a:moveTo>
                <a:lnTo>
                  <a:pt x="4945820" y="0"/>
                </a:lnTo>
                <a:lnTo>
                  <a:pt x="4945820" y="3709365"/>
                </a:lnTo>
                <a:lnTo>
                  <a:pt x="0" y="37093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9" tooltip="https://www.iduvan.com/bg/sistemi-za-industrialni-vrati/"/>
          </p:cNvPr>
          <p:cNvSpPr/>
          <p:nvPr/>
        </p:nvSpPr>
        <p:spPr>
          <a:xfrm flipH="false" flipV="false" rot="0">
            <a:off x="7627582" y="5344002"/>
            <a:ext cx="4779214" cy="3184151"/>
          </a:xfrm>
          <a:custGeom>
            <a:avLst/>
            <a:gdLst/>
            <a:ahLst/>
            <a:cxnLst/>
            <a:rect r="r" b="b" t="t" l="l"/>
            <a:pathLst>
              <a:path h="3184151" w="4779214">
                <a:moveTo>
                  <a:pt x="0" y="0"/>
                </a:moveTo>
                <a:lnTo>
                  <a:pt x="4779214" y="0"/>
                </a:lnTo>
                <a:lnTo>
                  <a:pt x="4779214" y="3184151"/>
                </a:lnTo>
                <a:lnTo>
                  <a:pt x="0" y="31841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71204" y="1800881"/>
            <a:ext cx="6075403" cy="2879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Системи за индустриални врати</a:t>
            </a:r>
          </a:p>
        </p:txBody>
      </p:sp>
      <p:sp>
        <p:nvSpPr>
          <p:cNvPr name="Freeform 7" id="7">
            <a:hlinkClick r:id="rId12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sistemi-za-industrialni-vrati/"/>
          </p:cNvPr>
          <p:cNvSpPr/>
          <p:nvPr/>
        </p:nvSpPr>
        <p:spPr>
          <a:xfrm flipH="false" flipV="false" rot="0">
            <a:off x="474235" y="1602902"/>
            <a:ext cx="7348354" cy="5524873"/>
          </a:xfrm>
          <a:custGeom>
            <a:avLst/>
            <a:gdLst/>
            <a:ahLst/>
            <a:cxnLst/>
            <a:rect r="r" b="b" t="t" l="l"/>
            <a:pathLst>
              <a:path h="5524873" w="7348354">
                <a:moveTo>
                  <a:pt x="0" y="0"/>
                </a:moveTo>
                <a:lnTo>
                  <a:pt x="7348353" y="0"/>
                </a:lnTo>
                <a:lnTo>
                  <a:pt x="7348353" y="5524873"/>
                </a:lnTo>
                <a:lnTo>
                  <a:pt x="0" y="552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sistemi-za-industrialni-vrati/"/>
          </p:cNvPr>
          <p:cNvSpPr/>
          <p:nvPr/>
        </p:nvSpPr>
        <p:spPr>
          <a:xfrm flipH="false" flipV="false" rot="0">
            <a:off x="8299820" y="6113661"/>
            <a:ext cx="9197425" cy="2149898"/>
          </a:xfrm>
          <a:custGeom>
            <a:avLst/>
            <a:gdLst/>
            <a:ahLst/>
            <a:cxnLst/>
            <a:rect r="r" b="b" t="t" l="l"/>
            <a:pathLst>
              <a:path h="2149898" w="9197425">
                <a:moveTo>
                  <a:pt x="0" y="0"/>
                </a:moveTo>
                <a:lnTo>
                  <a:pt x="9197425" y="0"/>
                </a:lnTo>
                <a:lnTo>
                  <a:pt x="9197425" y="2149898"/>
                </a:lnTo>
                <a:lnTo>
                  <a:pt x="0" y="2149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299820" y="1291272"/>
            <a:ext cx="8495540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Системи за индустриални врати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99820" y="3652868"/>
            <a:ext cx="8241196" cy="137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Индустриалните врати се използват за складове, фабрики, военни съоръжения, за всякакви обемисти и големи помещения. Известни са и като индустриални секционни врати, които се произвеждат по начин, който е най-подходящ на архитектурата и проекта на сградата.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</a:p>
        </p:txBody>
      </p:sp>
      <p:sp>
        <p:nvSpPr>
          <p:cNvPr name="Freeform 8" id="8">
            <a:hlinkClick r:id="rId10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>
            <a:hlinkClick r:id="rId12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 u="sng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eksteriorni-produkti-i-sistemi-eksteriorni/"/>
              </a:rPr>
              <a:t>Кликнете тук за продукти.</a:t>
            </a:r>
          </a:p>
        </p:txBody>
      </p:sp>
    </p:spTree>
  </p:cSld>
  <p:clrMapOvr>
    <a:masterClrMapping/>
  </p:clrMapOvr>
  <p:transition spd="fast">
    <p:wipe dir="l"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08856" y="1718062"/>
            <a:ext cx="3954270" cy="7540238"/>
          </a:xfrm>
          <a:custGeom>
            <a:avLst/>
            <a:gdLst/>
            <a:ahLst/>
            <a:cxnLst/>
            <a:rect r="r" b="b" t="t" l="l"/>
            <a:pathLst>
              <a:path h="7540238" w="3954270">
                <a:moveTo>
                  <a:pt x="0" y="0"/>
                </a:moveTo>
                <a:lnTo>
                  <a:pt x="3954270" y="0"/>
                </a:lnTo>
                <a:lnTo>
                  <a:pt x="3954270" y="7540238"/>
                </a:lnTo>
                <a:lnTo>
                  <a:pt x="0" y="7540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267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9203" y="1739623"/>
            <a:ext cx="3831938" cy="7518677"/>
          </a:xfrm>
          <a:custGeom>
            <a:avLst/>
            <a:gdLst/>
            <a:ahLst/>
            <a:cxnLst/>
            <a:rect r="r" b="b" t="t" l="l"/>
            <a:pathLst>
              <a:path h="7518677" w="3831938">
                <a:moveTo>
                  <a:pt x="0" y="0"/>
                </a:moveTo>
                <a:lnTo>
                  <a:pt x="3831938" y="0"/>
                </a:lnTo>
                <a:lnTo>
                  <a:pt x="3831938" y="7518677"/>
                </a:lnTo>
                <a:lnTo>
                  <a:pt x="0" y="751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696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608841" y="1739623"/>
            <a:ext cx="4045284" cy="7529250"/>
          </a:xfrm>
          <a:custGeom>
            <a:avLst/>
            <a:gdLst/>
            <a:ahLst/>
            <a:cxnLst/>
            <a:rect r="r" b="b" t="t" l="l"/>
            <a:pathLst>
              <a:path h="7529250" w="4045284">
                <a:moveTo>
                  <a:pt x="0" y="0"/>
                </a:moveTo>
                <a:lnTo>
                  <a:pt x="4045284" y="0"/>
                </a:lnTo>
                <a:lnTo>
                  <a:pt x="4045284" y="7529250"/>
                </a:lnTo>
                <a:lnTo>
                  <a:pt x="0" y="7529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0085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58734" y="200155"/>
            <a:ext cx="9272987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Комплект легло и основа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</a:p>
        </p:txBody>
      </p:sp>
      <p:sp>
        <p:nvSpPr>
          <p:cNvPr name="Freeform 7" id="7">
            <a:hlinkClick r:id="rId5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>
            <a:hlinkClick r:id="rId8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>
            <a:hlinkClick r:id="rId10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1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18788" y="1745302"/>
            <a:ext cx="3987712" cy="7512998"/>
          </a:xfrm>
          <a:custGeom>
            <a:avLst/>
            <a:gdLst/>
            <a:ahLst/>
            <a:cxnLst/>
            <a:rect r="r" b="b" t="t" l="l"/>
            <a:pathLst>
              <a:path h="7512998" w="3987712">
                <a:moveTo>
                  <a:pt x="0" y="0"/>
                </a:moveTo>
                <a:lnTo>
                  <a:pt x="3987712" y="0"/>
                </a:lnTo>
                <a:lnTo>
                  <a:pt x="3987712" y="7512998"/>
                </a:lnTo>
                <a:lnTo>
                  <a:pt x="0" y="7512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9352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58734" y="200155"/>
            <a:ext cx="6021504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Bed and Base Set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807559" y="276355"/>
            <a:ext cx="1975602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Продажби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996211" y="1745302"/>
            <a:ext cx="4011257" cy="7512998"/>
          </a:xfrm>
          <a:custGeom>
            <a:avLst/>
            <a:gdLst/>
            <a:ahLst/>
            <a:cxnLst/>
            <a:rect r="r" b="b" t="t" l="l"/>
            <a:pathLst>
              <a:path h="7512998" w="4011257">
                <a:moveTo>
                  <a:pt x="0" y="0"/>
                </a:moveTo>
                <a:lnTo>
                  <a:pt x="4011257" y="0"/>
                </a:lnTo>
                <a:lnTo>
                  <a:pt x="4011257" y="7512998"/>
                </a:lnTo>
                <a:lnTo>
                  <a:pt x="0" y="7512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05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19508" y="1739623"/>
            <a:ext cx="3977846" cy="7518677"/>
          </a:xfrm>
          <a:custGeom>
            <a:avLst/>
            <a:gdLst/>
            <a:ahLst/>
            <a:cxnLst/>
            <a:rect r="r" b="b" t="t" l="l"/>
            <a:pathLst>
              <a:path h="7518677" w="3977846">
                <a:moveTo>
                  <a:pt x="0" y="0"/>
                </a:moveTo>
                <a:lnTo>
                  <a:pt x="3977846" y="0"/>
                </a:lnTo>
                <a:lnTo>
                  <a:pt x="3977846" y="7518677"/>
                </a:lnTo>
                <a:lnTo>
                  <a:pt x="0" y="7518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7780" r="0" b="0"/>
            </a:stretch>
          </a:blipFill>
        </p:spPr>
      </p:sp>
      <p:sp>
        <p:nvSpPr>
          <p:cNvPr name="Freeform 7" id="7">
            <a:hlinkClick r:id="rId5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>
            <a:hlinkClick r:id="rId8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>
            <a:hlinkClick r:id="rId10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1" tooltip="https://www.iduvan.com/bg/"/>
              </a:rPr>
              <a:t>www.iduvan.com</a:t>
            </a:r>
          </a:p>
        </p:txBody>
      </p:sp>
    </p:spTree>
  </p:cSld>
  <p:clrMapOvr>
    <a:masterClrMapping/>
  </p:clrMapOvr>
  <p:transition spd="fast">
    <p:wipe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2931" y="1940071"/>
            <a:ext cx="3328100" cy="8346929"/>
          </a:xfrm>
          <a:custGeom>
            <a:avLst/>
            <a:gdLst/>
            <a:ahLst/>
            <a:cxnLst/>
            <a:rect r="r" b="b" t="t" l="l"/>
            <a:pathLst>
              <a:path h="8346929" w="3328100">
                <a:moveTo>
                  <a:pt x="0" y="0"/>
                </a:moveTo>
                <a:lnTo>
                  <a:pt x="3328100" y="0"/>
                </a:lnTo>
                <a:lnTo>
                  <a:pt x="3328100" y="8346929"/>
                </a:lnTo>
                <a:lnTo>
                  <a:pt x="0" y="8346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04" t="0" r="-50796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3784448" y="1940071"/>
            <a:ext cx="3544698" cy="8346929"/>
          </a:xfrm>
          <a:custGeom>
            <a:avLst/>
            <a:gdLst/>
            <a:ahLst/>
            <a:cxnLst/>
            <a:rect r="r" b="b" t="t" l="l"/>
            <a:pathLst>
              <a:path h="8346929" w="3544698">
                <a:moveTo>
                  <a:pt x="0" y="0"/>
                </a:moveTo>
                <a:lnTo>
                  <a:pt x="3544698" y="0"/>
                </a:lnTo>
                <a:lnTo>
                  <a:pt x="3544698" y="8346929"/>
                </a:lnTo>
                <a:lnTo>
                  <a:pt x="0" y="8346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42" t="0" r="-36066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552984" y="1940071"/>
            <a:ext cx="3319754" cy="8346929"/>
          </a:xfrm>
          <a:custGeom>
            <a:avLst/>
            <a:gdLst/>
            <a:ahLst/>
            <a:cxnLst/>
            <a:rect r="r" b="b" t="t" l="l"/>
            <a:pathLst>
              <a:path h="8346929" w="3319754">
                <a:moveTo>
                  <a:pt x="0" y="0"/>
                </a:moveTo>
                <a:lnTo>
                  <a:pt x="3319754" y="0"/>
                </a:lnTo>
                <a:lnTo>
                  <a:pt x="3319754" y="8346929"/>
                </a:lnTo>
                <a:lnTo>
                  <a:pt x="0" y="8346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64" t="0" r="-42887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grpSp>
        <p:nvGrpSpPr>
          <p:cNvPr name="Group 5" id="5"/>
          <p:cNvGrpSpPr/>
          <p:nvPr/>
        </p:nvGrpSpPr>
        <p:grpSpPr>
          <a:xfrm rot="0">
            <a:off x="377108" y="2848699"/>
            <a:ext cx="507873" cy="6122143"/>
            <a:chOff x="0" y="0"/>
            <a:chExt cx="133761" cy="16124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880111" y="2848699"/>
            <a:ext cx="507873" cy="6122143"/>
            <a:chOff x="0" y="0"/>
            <a:chExt cx="133761" cy="16124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716144" y="2848699"/>
            <a:ext cx="507873" cy="6122143"/>
            <a:chOff x="0" y="0"/>
            <a:chExt cx="133761" cy="16124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529680" y="1940071"/>
            <a:ext cx="3408435" cy="8346929"/>
          </a:xfrm>
          <a:custGeom>
            <a:avLst/>
            <a:gdLst/>
            <a:ahLst/>
            <a:cxnLst/>
            <a:rect r="r" b="b" t="t" l="l"/>
            <a:pathLst>
              <a:path h="8346929" w="3408435">
                <a:moveTo>
                  <a:pt x="0" y="0"/>
                </a:moveTo>
                <a:lnTo>
                  <a:pt x="3408435" y="0"/>
                </a:lnTo>
                <a:lnTo>
                  <a:pt x="3408435" y="8346929"/>
                </a:lnTo>
                <a:lnTo>
                  <a:pt x="0" y="8346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386" t="0" r="-46715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grpSp>
        <p:nvGrpSpPr>
          <p:cNvPr name="Group 15" id="15"/>
          <p:cNvGrpSpPr/>
          <p:nvPr/>
        </p:nvGrpSpPr>
        <p:grpSpPr>
          <a:xfrm rot="0">
            <a:off x="14624930" y="2922943"/>
            <a:ext cx="507873" cy="6122143"/>
            <a:chOff x="0" y="0"/>
            <a:chExt cx="133761" cy="161241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101338" y="1996447"/>
            <a:ext cx="3219742" cy="8290553"/>
          </a:xfrm>
          <a:custGeom>
            <a:avLst/>
            <a:gdLst/>
            <a:ahLst/>
            <a:cxnLst/>
            <a:rect r="r" b="b" t="t" l="l"/>
            <a:pathLst>
              <a:path h="8290553" w="3219742">
                <a:moveTo>
                  <a:pt x="0" y="0"/>
                </a:moveTo>
                <a:lnTo>
                  <a:pt x="3219742" y="0"/>
                </a:lnTo>
                <a:lnTo>
                  <a:pt x="3219742" y="8290553"/>
                </a:lnTo>
                <a:lnTo>
                  <a:pt x="0" y="8290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439" t="0" r="-34708" b="0"/>
            </a:stretch>
          </a:blipFill>
          <a:ln w="9525" cap="rnd">
            <a:solidFill>
              <a:srgbClr val="000000"/>
            </a:solidFill>
            <a:prstDash val="solid"/>
            <a:round/>
          </a:ln>
        </p:spPr>
      </p:sp>
      <p:grpSp>
        <p:nvGrpSpPr>
          <p:cNvPr name="Group 19" id="19"/>
          <p:cNvGrpSpPr/>
          <p:nvPr/>
        </p:nvGrpSpPr>
        <p:grpSpPr>
          <a:xfrm rot="0">
            <a:off x="11177538" y="2922943"/>
            <a:ext cx="507873" cy="6122143"/>
            <a:chOff x="0" y="0"/>
            <a:chExt cx="133761" cy="161241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177538" y="2922943"/>
            <a:ext cx="507873" cy="6122143"/>
            <a:chOff x="0" y="0"/>
            <a:chExt cx="133761" cy="161241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3761" cy="1612416"/>
            </a:xfrm>
            <a:custGeom>
              <a:avLst/>
              <a:gdLst/>
              <a:ahLst/>
              <a:cxnLst/>
              <a:rect r="r" b="b" t="t" l="l"/>
              <a:pathLst>
                <a:path h="1612416" w="133761">
                  <a:moveTo>
                    <a:pt x="66880" y="0"/>
                  </a:moveTo>
                  <a:lnTo>
                    <a:pt x="66880" y="0"/>
                  </a:lnTo>
                  <a:cubicBezTo>
                    <a:pt x="84618" y="0"/>
                    <a:pt x="101629" y="7046"/>
                    <a:pt x="114172" y="19589"/>
                  </a:cubicBezTo>
                  <a:cubicBezTo>
                    <a:pt x="126714" y="32131"/>
                    <a:pt x="133761" y="49143"/>
                    <a:pt x="133761" y="66880"/>
                  </a:cubicBezTo>
                  <a:lnTo>
                    <a:pt x="133761" y="1545536"/>
                  </a:lnTo>
                  <a:cubicBezTo>
                    <a:pt x="133761" y="1582473"/>
                    <a:pt x="103817" y="1612416"/>
                    <a:pt x="66880" y="1612416"/>
                  </a:cubicBezTo>
                  <a:lnTo>
                    <a:pt x="66880" y="1612416"/>
                  </a:lnTo>
                  <a:cubicBezTo>
                    <a:pt x="29943" y="1612416"/>
                    <a:pt x="0" y="1582473"/>
                    <a:pt x="0" y="1545536"/>
                  </a:cubicBezTo>
                  <a:lnTo>
                    <a:pt x="0" y="66880"/>
                  </a:lnTo>
                  <a:cubicBezTo>
                    <a:pt x="0" y="29943"/>
                    <a:pt x="29943" y="0"/>
                    <a:pt x="668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33761" cy="1640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542322" y="508006"/>
            <a:ext cx="12118908" cy="93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Нашите продуктови групи</a:t>
            </a:r>
          </a:p>
        </p:txBody>
      </p:sp>
      <p:sp>
        <p:nvSpPr>
          <p:cNvPr name="TextBox 26" id="26"/>
          <p:cNvSpPr txBox="true"/>
          <p:nvPr/>
        </p:nvSpPr>
        <p:spPr>
          <a:xfrm rot="-5400000">
            <a:off x="-1848219" y="5495699"/>
            <a:ext cx="5351085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Производство на интериорни мебели</a:t>
            </a:r>
          </a:p>
        </p:txBody>
      </p:sp>
      <p:sp>
        <p:nvSpPr>
          <p:cNvPr name="TextBox 27" id="27"/>
          <p:cNvSpPr txBox="true"/>
          <p:nvPr/>
        </p:nvSpPr>
        <p:spPr>
          <a:xfrm rot="-5400000">
            <a:off x="1681403" y="5402406"/>
            <a:ext cx="5278798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Архитектура и интериорен</a:t>
            </a: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 дизайн</a:t>
            </a:r>
          </a:p>
        </p:txBody>
      </p:sp>
      <p:sp>
        <p:nvSpPr>
          <p:cNvPr name="TextBox 28" id="28"/>
          <p:cNvSpPr txBox="true"/>
          <p:nvPr/>
        </p:nvSpPr>
        <p:spPr>
          <a:xfrm rot="-5400000">
            <a:off x="4838587" y="5640531"/>
            <a:ext cx="61221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Алуминиеви и стъклени</a:t>
            </a: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 системи</a:t>
            </a:r>
          </a:p>
        </p:txBody>
      </p:sp>
      <p:sp>
        <p:nvSpPr>
          <p:cNvPr name="TextBox 29" id="29"/>
          <p:cNvSpPr txBox="true"/>
          <p:nvPr/>
        </p:nvSpPr>
        <p:spPr>
          <a:xfrm rot="-5400000">
            <a:off x="11747374" y="5743349"/>
            <a:ext cx="61221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Системи за</a:t>
            </a: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 индустриални врати</a:t>
            </a:r>
          </a:p>
        </p:txBody>
      </p:sp>
      <p:sp>
        <p:nvSpPr>
          <p:cNvPr name="TextBox 30" id="30"/>
          <p:cNvSpPr txBox="true"/>
          <p:nvPr/>
        </p:nvSpPr>
        <p:spPr>
          <a:xfrm rot="-5400000">
            <a:off x="8299982" y="5743349"/>
            <a:ext cx="612214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Екстериорни продукти и</a:t>
            </a:r>
            <a:r>
              <a:rPr lang="en-US" sz="2799">
                <a:solidFill>
                  <a:srgbClr val="201F25">
                    <a:alpha val="98824"/>
                  </a:srgbClr>
                </a:solidFill>
                <a:latin typeface="Neue Montreal"/>
                <a:ea typeface="Neue Montreal"/>
                <a:cs typeface="Neue Montreal"/>
                <a:sym typeface="Neue Montreal"/>
              </a:rPr>
              <a:t> системи</a:t>
            </a:r>
          </a:p>
        </p:txBody>
      </p:sp>
      <p:sp>
        <p:nvSpPr>
          <p:cNvPr name="Freeform 31" id="31">
            <a:hlinkClick r:id="rId9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302014"/>
            <a:chOff x="0" y="0"/>
            <a:chExt cx="2408296" cy="27132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13287"/>
            </a:xfrm>
            <a:custGeom>
              <a:avLst/>
              <a:gdLst/>
              <a:ahLst/>
              <a:cxnLst/>
              <a:rect r="r" b="b" t="t" l="l"/>
              <a:pathLst>
                <a:path h="271328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13287"/>
                  </a:lnTo>
                  <a:lnTo>
                    <a:pt x="0" y="2713287"/>
                  </a:lnTo>
                  <a:close/>
                </a:path>
              </a:pathLst>
            </a:custGeom>
            <a:solidFill>
              <a:srgbClr val="E7E2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408296" cy="2760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8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967198" y="2773688"/>
            <a:ext cx="10111198" cy="4739624"/>
          </a:xfrm>
          <a:custGeom>
            <a:avLst/>
            <a:gdLst/>
            <a:ahLst/>
            <a:cxnLst/>
            <a:rect r="r" b="b" t="t" l="l"/>
            <a:pathLst>
              <a:path h="4739624" w="10111198">
                <a:moveTo>
                  <a:pt x="0" y="0"/>
                </a:moveTo>
                <a:lnTo>
                  <a:pt x="10111198" y="0"/>
                </a:lnTo>
                <a:lnTo>
                  <a:pt x="10111198" y="4739624"/>
                </a:lnTo>
                <a:lnTo>
                  <a:pt x="0" y="473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74124" y="1695526"/>
            <a:ext cx="7228186" cy="1219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50"/>
              </a:lnSpc>
            </a:pPr>
            <a:r>
              <a:rPr lang="en-US" sz="7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Комуникация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74124" y="3761242"/>
            <a:ext cx="6343719" cy="1377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Намерете перфектната част, за да завършите проектите си, с нашата широка гама от продукти. Нека ви помогнем да намерите продуктите си на най-конкурентните цени и при най-добри условия.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74124" y="5623480"/>
            <a:ext cx="2183637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b="true" sz="2000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адрес 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74124" y="6138981"/>
            <a:ext cx="2635027" cy="1729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Пазарджик Роуд, 11-ти км</a:t>
            </a:r>
          </a:p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Пловдив</a:t>
            </a:r>
          </a:p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България</a:t>
            </a: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3917172" y="5623480"/>
            <a:ext cx="2183637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b="true" sz="2000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адрес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17172" y="6138981"/>
            <a:ext cx="2898432" cy="1729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град Одрин,</a:t>
            </a:r>
          </a:p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1. Мурат махала</a:t>
            </a:r>
          </a:p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6-3 улица</a:t>
            </a:r>
          </a:p>
          <a:p>
            <a:pPr algn="l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Турция</a:t>
            </a:r>
          </a:p>
          <a:p>
            <a:pPr algn="l">
              <a:lnSpc>
                <a:spcPts val="278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74124" y="7717909"/>
            <a:ext cx="2183637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b="true" sz="2000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телефон: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74124" y="8233409"/>
            <a:ext cx="2006908" cy="1024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+359 886 288 175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+90 552 089 6863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+90 543 215 2177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17172" y="7717909"/>
            <a:ext cx="2700672" cy="377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b="true" sz="2000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свържете се с нас: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17172" y="8233409"/>
            <a:ext cx="3145822" cy="672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www.iduvan.com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3" tooltip="mailto:info@iduvan.com"/>
              </a:rPr>
              <a:t>info@iduvan.com</a:t>
            </a:r>
          </a:p>
        </p:txBody>
      </p:sp>
      <p:sp>
        <p:nvSpPr>
          <p:cNvPr name="Freeform 16" id="16">
            <a:hlinkClick r:id="rId6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duvan.com/bg/ic-mekan-mobilya-uretimi/"/>
          </p:cNvPr>
          <p:cNvSpPr/>
          <p:nvPr/>
        </p:nvSpPr>
        <p:spPr>
          <a:xfrm flipH="false" flipV="false" rot="0">
            <a:off x="13747898" y="464459"/>
            <a:ext cx="2641271" cy="2641271"/>
          </a:xfrm>
          <a:custGeom>
            <a:avLst/>
            <a:gdLst/>
            <a:ahLst/>
            <a:cxnLst/>
            <a:rect r="r" b="b" t="t" l="l"/>
            <a:pathLst>
              <a:path h="2641271" w="2641271">
                <a:moveTo>
                  <a:pt x="0" y="0"/>
                </a:moveTo>
                <a:lnTo>
                  <a:pt x="2641271" y="0"/>
                </a:lnTo>
                <a:lnTo>
                  <a:pt x="2641271" y="2641271"/>
                </a:lnTo>
                <a:lnTo>
                  <a:pt x="0" y="2641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ic-mekan-mobilya-uretimi/"/>
          </p:cNvPr>
          <p:cNvSpPr/>
          <p:nvPr/>
        </p:nvSpPr>
        <p:spPr>
          <a:xfrm flipH="false" flipV="false" rot="0">
            <a:off x="9985760" y="662647"/>
            <a:ext cx="3006871" cy="2443083"/>
          </a:xfrm>
          <a:custGeom>
            <a:avLst/>
            <a:gdLst/>
            <a:ahLst/>
            <a:cxnLst/>
            <a:rect r="r" b="b" t="t" l="l"/>
            <a:pathLst>
              <a:path h="2443083" w="3006871">
                <a:moveTo>
                  <a:pt x="0" y="0"/>
                </a:moveTo>
                <a:lnTo>
                  <a:pt x="3006872" y="0"/>
                </a:lnTo>
                <a:lnTo>
                  <a:pt x="3006872" y="2443083"/>
                </a:lnTo>
                <a:lnTo>
                  <a:pt x="0" y="244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ic-mekan-mobilya-uretimi/"/>
          </p:cNvPr>
          <p:cNvSpPr/>
          <p:nvPr/>
        </p:nvSpPr>
        <p:spPr>
          <a:xfrm flipH="false" flipV="false" rot="0">
            <a:off x="14055222" y="7249393"/>
            <a:ext cx="3407560" cy="2513075"/>
          </a:xfrm>
          <a:custGeom>
            <a:avLst/>
            <a:gdLst/>
            <a:ahLst/>
            <a:cxnLst/>
            <a:rect r="r" b="b" t="t" l="l"/>
            <a:pathLst>
              <a:path h="2513075" w="3407560">
                <a:moveTo>
                  <a:pt x="0" y="0"/>
                </a:moveTo>
                <a:lnTo>
                  <a:pt x="3407560" y="0"/>
                </a:lnTo>
                <a:lnTo>
                  <a:pt x="3407560" y="2513075"/>
                </a:lnTo>
                <a:lnTo>
                  <a:pt x="0" y="251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9" tooltip="https://www.iduvan.com/bg/ic-mekan-mobilya-uretimi/"/>
          </p:cNvPr>
          <p:cNvSpPr/>
          <p:nvPr/>
        </p:nvSpPr>
        <p:spPr>
          <a:xfrm flipH="false" flipV="false" rot="0">
            <a:off x="15068533" y="3983479"/>
            <a:ext cx="2383859" cy="3178479"/>
          </a:xfrm>
          <a:custGeom>
            <a:avLst/>
            <a:gdLst/>
            <a:ahLst/>
            <a:cxnLst/>
            <a:rect r="r" b="b" t="t" l="l"/>
            <a:pathLst>
              <a:path h="3178479" w="2383859">
                <a:moveTo>
                  <a:pt x="0" y="0"/>
                </a:moveTo>
                <a:lnTo>
                  <a:pt x="2383860" y="0"/>
                </a:lnTo>
                <a:lnTo>
                  <a:pt x="2383860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>
            <a:hlinkClick r:id="rId11" tooltip="https://www.iduvan.com/bg/ic-mekan-mobilya-uretimi/"/>
          </p:cNvPr>
          <p:cNvSpPr/>
          <p:nvPr/>
        </p:nvSpPr>
        <p:spPr>
          <a:xfrm flipH="false" flipV="false" rot="0">
            <a:off x="10142182" y="5143500"/>
            <a:ext cx="2233594" cy="2783295"/>
          </a:xfrm>
          <a:custGeom>
            <a:avLst/>
            <a:gdLst/>
            <a:ahLst/>
            <a:cxnLst/>
            <a:rect r="r" b="b" t="t" l="l"/>
            <a:pathLst>
              <a:path h="2783295" w="2233594">
                <a:moveTo>
                  <a:pt x="0" y="0"/>
                </a:moveTo>
                <a:lnTo>
                  <a:pt x="2233595" y="0"/>
                </a:lnTo>
                <a:lnTo>
                  <a:pt x="2233595" y="2783295"/>
                </a:lnTo>
                <a:lnTo>
                  <a:pt x="0" y="2783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>
            <a:hlinkClick r:id="rId13" tooltip="https://www.iduvan.com/bg/ic-mekan-mobilya-uretimi/"/>
          </p:cNvPr>
          <p:cNvSpPr/>
          <p:nvPr/>
        </p:nvSpPr>
        <p:spPr>
          <a:xfrm flipH="false" flipV="false" rot="0">
            <a:off x="12161868" y="2372012"/>
            <a:ext cx="3172059" cy="4229412"/>
          </a:xfrm>
          <a:custGeom>
            <a:avLst/>
            <a:gdLst/>
            <a:ahLst/>
            <a:cxnLst/>
            <a:rect r="r" b="b" t="t" l="l"/>
            <a:pathLst>
              <a:path h="4229412" w="3172059">
                <a:moveTo>
                  <a:pt x="0" y="0"/>
                </a:moveTo>
                <a:lnTo>
                  <a:pt x="3172059" y="0"/>
                </a:lnTo>
                <a:lnTo>
                  <a:pt x="3172059" y="4229412"/>
                </a:lnTo>
                <a:lnTo>
                  <a:pt x="0" y="4229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8" id="8">
            <a:hlinkClick r:id="rId15" tooltip="https://www.iduvan.com/bg/ic-mekan-mobilya-uretimi/"/>
          </p:cNvPr>
          <p:cNvSpPr/>
          <p:nvPr/>
        </p:nvSpPr>
        <p:spPr>
          <a:xfrm flipH="false" flipV="false" rot="0">
            <a:off x="12375777" y="7118626"/>
            <a:ext cx="1534803" cy="2774609"/>
          </a:xfrm>
          <a:custGeom>
            <a:avLst/>
            <a:gdLst/>
            <a:ahLst/>
            <a:cxnLst/>
            <a:rect r="r" b="b" t="t" l="l"/>
            <a:pathLst>
              <a:path h="2774609" w="1534803">
                <a:moveTo>
                  <a:pt x="0" y="0"/>
                </a:moveTo>
                <a:lnTo>
                  <a:pt x="1534802" y="0"/>
                </a:lnTo>
                <a:lnTo>
                  <a:pt x="1534802" y="2774609"/>
                </a:lnTo>
                <a:lnTo>
                  <a:pt x="0" y="2774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1014" t="0" r="-90068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32789" y="3651256"/>
            <a:ext cx="6549505" cy="2879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Производство на интериорни мебели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10625" y="8710795"/>
            <a:ext cx="715841" cy="1241996"/>
          </a:xfrm>
          <a:custGeom>
            <a:avLst/>
            <a:gdLst/>
            <a:ahLst/>
            <a:cxnLst/>
            <a:rect r="r" b="b" t="t" l="l"/>
            <a:pathLst>
              <a:path h="1241996" w="715841">
                <a:moveTo>
                  <a:pt x="0" y="0"/>
                </a:moveTo>
                <a:lnTo>
                  <a:pt x="715841" y="0"/>
                </a:lnTo>
                <a:lnTo>
                  <a:pt x="715841" y="1241995"/>
                </a:lnTo>
                <a:lnTo>
                  <a:pt x="0" y="12419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91418" y="9284898"/>
            <a:ext cx="6665048" cy="688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8" tooltip="https://www.iduvan.com/bg/ic-mekan-mobilya-uretimi/"/>
              </a:rPr>
              <a:t>Кликнете тук за продукти.</a:t>
            </a:r>
          </a:p>
        </p:txBody>
      </p:sp>
      <p:sp>
        <p:nvSpPr>
          <p:cNvPr name="Freeform 12" id="12">
            <a:hlinkClick r:id="rId21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duvan.com/bg/resim-galerisi/mutfak/"/>
          </p:cNvPr>
          <p:cNvSpPr/>
          <p:nvPr/>
        </p:nvSpPr>
        <p:spPr>
          <a:xfrm flipH="false" flipV="false" rot="0">
            <a:off x="1028700" y="1193277"/>
            <a:ext cx="7174242" cy="7174242"/>
          </a:xfrm>
          <a:custGeom>
            <a:avLst/>
            <a:gdLst/>
            <a:ahLst/>
            <a:cxnLst/>
            <a:rect r="r" b="b" t="t" l="l"/>
            <a:pathLst>
              <a:path h="7174242" w="7174242">
                <a:moveTo>
                  <a:pt x="0" y="0"/>
                </a:moveTo>
                <a:lnTo>
                  <a:pt x="7174242" y="0"/>
                </a:lnTo>
                <a:lnTo>
                  <a:pt x="7174242" y="7174242"/>
                </a:lnTo>
                <a:lnTo>
                  <a:pt x="0" y="717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duvan.com/bg/resim-galerisi/mutfak/"/>
          </p:cNvPr>
          <p:cNvSpPr/>
          <p:nvPr/>
        </p:nvSpPr>
        <p:spPr>
          <a:xfrm flipH="false" flipV="false" rot="0">
            <a:off x="8428606" y="6166097"/>
            <a:ext cx="9546089" cy="1753084"/>
          </a:xfrm>
          <a:custGeom>
            <a:avLst/>
            <a:gdLst/>
            <a:ahLst/>
            <a:cxnLst/>
            <a:rect r="r" b="b" t="t" l="l"/>
            <a:pathLst>
              <a:path h="1753084" w="9546089">
                <a:moveTo>
                  <a:pt x="0" y="0"/>
                </a:moveTo>
                <a:lnTo>
                  <a:pt x="9546088" y="0"/>
                </a:lnTo>
                <a:lnTo>
                  <a:pt x="9546088" y="1753083"/>
                </a:lnTo>
                <a:lnTo>
                  <a:pt x="0" y="175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>
            <a:hlinkClick r:id="rId9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83633" y="8263559"/>
            <a:ext cx="413194" cy="716897"/>
          </a:xfrm>
          <a:custGeom>
            <a:avLst/>
            <a:gdLst/>
            <a:ahLst/>
            <a:cxnLst/>
            <a:rect r="r" b="b" t="t" l="l"/>
            <a:pathLst>
              <a:path h="716897" w="413194">
                <a:moveTo>
                  <a:pt x="0" y="0"/>
                </a:moveTo>
                <a:lnTo>
                  <a:pt x="413193" y="0"/>
                </a:lnTo>
                <a:lnTo>
                  <a:pt x="413193" y="716897"/>
                </a:lnTo>
                <a:lnTo>
                  <a:pt x="0" y="716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>
            <a:hlinkClick r:id="rId14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990600"/>
            <a:ext cx="305336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Кухня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2556509"/>
            <a:ext cx="8115300" cy="3491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Декорацията на кухнята е един от най-важните проблеми, който изисква специално внимание. Прекарвайки по-голямата си част от ежедневието в кухните си, те са скрит ключ към нашето спокойствие и щастие. Големи или малки, в безкрайна и богата гама от цветове, вид и естетика, с нашите функционални кухни ви очакват забавни моменти.</a:t>
            </a:r>
          </a:p>
          <a:p>
            <a:pPr algn="just">
              <a:lnSpc>
                <a:spcPts val="2789"/>
              </a:lnSpc>
            </a:pPr>
            <a:r>
              <a:rPr lang="en-US" sz="1799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</a:rPr>
              <a:t>Следвайки световната мода, нашата компания прави дизайн на специални кухненски шкафове, кухненски плотове, кухненски плочки, специфични за вашите вкусове.</a:t>
            </a:r>
          </a:p>
          <a:p>
            <a:pPr algn="just">
              <a:lnSpc>
                <a:spcPts val="2789"/>
              </a:lnSpc>
            </a:pPr>
          </a:p>
          <a:p>
            <a:pPr algn="just">
              <a:lnSpc>
                <a:spcPts val="278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15" tooltip="https://www.iduvan.com/bg/"/>
              </a:rPr>
              <a:t>www.iduvan.com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42536" y="8585375"/>
            <a:ext cx="4986862" cy="34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3"/>
              </a:lnSpc>
            </a:pPr>
            <a:r>
              <a:rPr lang="en-US" sz="1988">
                <a:solidFill>
                  <a:srgbClr val="404040"/>
                </a:solidFill>
                <a:latin typeface="Neue Montreal"/>
                <a:ea typeface="Neue Montreal"/>
                <a:cs typeface="Neue Montreal"/>
                <a:sym typeface="Neue Montreal"/>
                <a:hlinkClick r:id="rId16" tooltip="https://www.iduvan.com/bg/resim-galerisi/mutfak/"/>
              </a:rPr>
              <a:t>Кликнете тук за продукти.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190025" y="27635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и монтаж</a:t>
            </a:r>
          </a:p>
        </p:txBody>
      </p:sp>
    </p:spTree>
  </p:cSld>
  <p:clrMapOvr>
    <a:masterClrMapping/>
  </p:clrMapOvr>
  <p:transition spd="fast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00364" y="1251066"/>
            <a:ext cx="4987636" cy="7012493"/>
          </a:xfrm>
          <a:custGeom>
            <a:avLst/>
            <a:gdLst/>
            <a:ahLst/>
            <a:cxnLst/>
            <a:rect r="r" b="b" t="t" l="l"/>
            <a:pathLst>
              <a:path h="7012493" w="4987636">
                <a:moveTo>
                  <a:pt x="0" y="0"/>
                </a:moveTo>
                <a:lnTo>
                  <a:pt x="4987636" y="0"/>
                </a:lnTo>
                <a:lnTo>
                  <a:pt x="4987636" y="7012493"/>
                </a:lnTo>
                <a:lnTo>
                  <a:pt x="0" y="7012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>
            <a:hlinkClick r:id="rId7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1462" y="1286640"/>
            <a:ext cx="5232689" cy="6976919"/>
          </a:xfrm>
          <a:custGeom>
            <a:avLst/>
            <a:gdLst/>
            <a:ahLst/>
            <a:cxnLst/>
            <a:rect r="r" b="b" t="t" l="l"/>
            <a:pathLst>
              <a:path h="6976919" w="5232689">
                <a:moveTo>
                  <a:pt x="0" y="0"/>
                </a:moveTo>
                <a:lnTo>
                  <a:pt x="5232690" y="0"/>
                </a:lnTo>
                <a:lnTo>
                  <a:pt x="5232690" y="6976919"/>
                </a:lnTo>
                <a:lnTo>
                  <a:pt x="0" y="697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9" tooltip="https://www.iduvan.com/bg/"/>
              </a:rPr>
              <a:t>www.iduvan.com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249626" y="-34925"/>
            <a:ext cx="305336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Кухня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190025" y="79057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 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монтаж</a:t>
            </a:r>
          </a:p>
        </p:txBody>
      </p:sp>
      <p:sp>
        <p:nvSpPr>
          <p:cNvPr name="Freeform 10" id="10">
            <a:hlinkClick r:id="rId12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710487" cy="10280650"/>
          </a:xfrm>
          <a:custGeom>
            <a:avLst/>
            <a:gdLst/>
            <a:ahLst/>
            <a:cxnLst/>
            <a:rect r="r" b="b" t="t" l="l"/>
            <a:pathLst>
              <a:path h="10280650" w="7710487">
                <a:moveTo>
                  <a:pt x="0" y="0"/>
                </a:moveTo>
                <a:lnTo>
                  <a:pt x="7710487" y="0"/>
                </a:lnTo>
                <a:lnTo>
                  <a:pt x="7710487" y="10280650"/>
                </a:lnTo>
                <a:lnTo>
                  <a:pt x="0" y="10280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4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5311" y="1267590"/>
            <a:ext cx="5232689" cy="6976919"/>
          </a:xfrm>
          <a:custGeom>
            <a:avLst/>
            <a:gdLst/>
            <a:ahLst/>
            <a:cxnLst/>
            <a:rect r="r" b="b" t="t" l="l"/>
            <a:pathLst>
              <a:path h="6976919" w="5232689">
                <a:moveTo>
                  <a:pt x="0" y="0"/>
                </a:moveTo>
                <a:lnTo>
                  <a:pt x="5232689" y="0"/>
                </a:lnTo>
                <a:lnTo>
                  <a:pt x="5232689" y="6976919"/>
                </a:lnTo>
                <a:lnTo>
                  <a:pt x="0" y="6976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1462" y="1267590"/>
            <a:ext cx="4980419" cy="6976919"/>
          </a:xfrm>
          <a:custGeom>
            <a:avLst/>
            <a:gdLst/>
            <a:ahLst/>
            <a:cxnLst/>
            <a:rect r="r" b="b" t="t" l="l"/>
            <a:pathLst>
              <a:path h="6976919" w="4980419">
                <a:moveTo>
                  <a:pt x="0" y="0"/>
                </a:moveTo>
                <a:lnTo>
                  <a:pt x="4980420" y="0"/>
                </a:lnTo>
                <a:lnTo>
                  <a:pt x="4980420" y="6976919"/>
                </a:lnTo>
                <a:lnTo>
                  <a:pt x="0" y="697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744" r="-5065" b="-4744"/>
            </a:stretch>
          </a:blipFill>
        </p:spPr>
      </p:sp>
      <p:sp>
        <p:nvSpPr>
          <p:cNvPr name="Freeform 6" id="6">
            <a:hlinkClick r:id="rId8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9" tooltip="https://www.iduvan.com/bg/"/>
              </a:rPr>
              <a:t>www.iduvan.com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249626" y="-34925"/>
            <a:ext cx="305336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Кухня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190025" y="79057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 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монтаж</a:t>
            </a:r>
          </a:p>
        </p:txBody>
      </p:sp>
      <p:sp>
        <p:nvSpPr>
          <p:cNvPr name="Freeform 10" id="10">
            <a:hlinkClick r:id="rId12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iduvan.com/bg/resim-galerisi/mutfak/"/>
          </p:cNvPr>
          <p:cNvSpPr/>
          <p:nvPr/>
        </p:nvSpPr>
        <p:spPr>
          <a:xfrm flipH="false" flipV="false" rot="0">
            <a:off x="0" y="5510452"/>
            <a:ext cx="2709993" cy="4067531"/>
          </a:xfrm>
          <a:custGeom>
            <a:avLst/>
            <a:gdLst/>
            <a:ahLst/>
            <a:cxnLst/>
            <a:rect r="r" b="b" t="t" l="l"/>
            <a:pathLst>
              <a:path h="4067531" w="2709993">
                <a:moveTo>
                  <a:pt x="0" y="0"/>
                </a:moveTo>
                <a:lnTo>
                  <a:pt x="2709993" y="0"/>
                </a:lnTo>
                <a:lnTo>
                  <a:pt x="2709993" y="4067531"/>
                </a:lnTo>
                <a:lnTo>
                  <a:pt x="0" y="4067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>
            <a:hlinkClick r:id="rId5" tooltip="https://www.instagram.com/mt.arch.design/"/>
          </p:cNvPr>
          <p:cNvSpPr/>
          <p:nvPr/>
        </p:nvSpPr>
        <p:spPr>
          <a:xfrm flipH="false" flipV="false" rot="0">
            <a:off x="227619" y="8980456"/>
            <a:ext cx="1173982" cy="1054329"/>
          </a:xfrm>
          <a:custGeom>
            <a:avLst/>
            <a:gdLst/>
            <a:ahLst/>
            <a:cxnLst/>
            <a:rect r="r" b="b" t="t" l="l"/>
            <a:pathLst>
              <a:path h="1054329" w="1173982">
                <a:moveTo>
                  <a:pt x="0" y="0"/>
                </a:moveTo>
                <a:lnTo>
                  <a:pt x="1173981" y="0"/>
                </a:lnTo>
                <a:lnTo>
                  <a:pt x="1173981" y="1054329"/>
                </a:lnTo>
                <a:lnTo>
                  <a:pt x="0" y="105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>
            <a:hlinkClick r:id="rId7" tooltip="https://www.iduvan.com/bg/resim-galerisi/mutfak/"/>
          </p:cNvPr>
          <p:cNvSpPr/>
          <p:nvPr/>
        </p:nvSpPr>
        <p:spPr>
          <a:xfrm flipH="false" flipV="false" rot="0">
            <a:off x="14961288" y="5520965"/>
            <a:ext cx="3326712" cy="4095118"/>
          </a:xfrm>
          <a:custGeom>
            <a:avLst/>
            <a:gdLst/>
            <a:ahLst/>
            <a:cxnLst/>
            <a:rect r="r" b="b" t="t" l="l"/>
            <a:pathLst>
              <a:path h="4095118" w="3326712">
                <a:moveTo>
                  <a:pt x="0" y="0"/>
                </a:moveTo>
                <a:lnTo>
                  <a:pt x="3326712" y="0"/>
                </a:lnTo>
                <a:lnTo>
                  <a:pt x="3326712" y="4095118"/>
                </a:lnTo>
                <a:lnTo>
                  <a:pt x="0" y="40951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5844"/>
            </a:stretch>
          </a:blipFill>
        </p:spPr>
      </p:sp>
      <p:sp>
        <p:nvSpPr>
          <p:cNvPr name="Freeform 5" id="5">
            <a:hlinkClick r:id="rId9" tooltip="https://www.iduvan.com/bg/resim-galerisi/mutfak/"/>
          </p:cNvPr>
          <p:cNvSpPr/>
          <p:nvPr/>
        </p:nvSpPr>
        <p:spPr>
          <a:xfrm flipH="false" flipV="false" rot="0">
            <a:off x="15243002" y="1094129"/>
            <a:ext cx="3104715" cy="4058451"/>
          </a:xfrm>
          <a:custGeom>
            <a:avLst/>
            <a:gdLst/>
            <a:ahLst/>
            <a:cxnLst/>
            <a:rect r="r" b="b" t="t" l="l"/>
            <a:pathLst>
              <a:path h="4058451" w="3104715">
                <a:moveTo>
                  <a:pt x="0" y="0"/>
                </a:moveTo>
                <a:lnTo>
                  <a:pt x="3104715" y="0"/>
                </a:lnTo>
                <a:lnTo>
                  <a:pt x="3104715" y="4058451"/>
                </a:lnTo>
                <a:lnTo>
                  <a:pt x="0" y="4058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>
            <a:hlinkClick r:id="rId11" tooltip="https://www.iduvan.com/bg/resim-galerisi/mutfak/"/>
          </p:cNvPr>
          <p:cNvSpPr/>
          <p:nvPr/>
        </p:nvSpPr>
        <p:spPr>
          <a:xfrm flipH="false" flipV="false" rot="0">
            <a:off x="6158920" y="5510452"/>
            <a:ext cx="4133366" cy="4116144"/>
          </a:xfrm>
          <a:custGeom>
            <a:avLst/>
            <a:gdLst/>
            <a:ahLst/>
            <a:cxnLst/>
            <a:rect r="r" b="b" t="t" l="l"/>
            <a:pathLst>
              <a:path h="4116144" w="4133366">
                <a:moveTo>
                  <a:pt x="0" y="0"/>
                </a:moveTo>
                <a:lnTo>
                  <a:pt x="4133366" y="0"/>
                </a:lnTo>
                <a:lnTo>
                  <a:pt x="4133366" y="4116144"/>
                </a:lnTo>
                <a:lnTo>
                  <a:pt x="0" y="4116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>
            <a:hlinkClick r:id="rId13" tooltip="https://www.iduvan.com/bg/resim-galerisi/mutfak/"/>
          </p:cNvPr>
          <p:cNvSpPr/>
          <p:nvPr/>
        </p:nvSpPr>
        <p:spPr>
          <a:xfrm flipH="false" flipV="false" rot="0">
            <a:off x="0" y="1085049"/>
            <a:ext cx="3361184" cy="4058451"/>
          </a:xfrm>
          <a:custGeom>
            <a:avLst/>
            <a:gdLst/>
            <a:ahLst/>
            <a:cxnLst/>
            <a:rect r="r" b="b" t="t" l="l"/>
            <a:pathLst>
              <a:path h="4058451" w="3361184">
                <a:moveTo>
                  <a:pt x="0" y="0"/>
                </a:moveTo>
                <a:lnTo>
                  <a:pt x="3361184" y="0"/>
                </a:lnTo>
                <a:lnTo>
                  <a:pt x="3361184" y="4058451"/>
                </a:lnTo>
                <a:lnTo>
                  <a:pt x="0" y="40584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" id="8">
            <a:hlinkClick r:id="rId15" tooltip="https://www.iduvan.com/bg/resim-galerisi/mutfak/"/>
          </p:cNvPr>
          <p:cNvSpPr/>
          <p:nvPr/>
        </p:nvSpPr>
        <p:spPr>
          <a:xfrm flipH="false" flipV="false" rot="0">
            <a:off x="3655093" y="1085049"/>
            <a:ext cx="4058451" cy="4058451"/>
          </a:xfrm>
          <a:custGeom>
            <a:avLst/>
            <a:gdLst/>
            <a:ahLst/>
            <a:cxnLst/>
            <a:rect r="r" b="b" t="t" l="l"/>
            <a:pathLst>
              <a:path h="4058451" w="4058451">
                <a:moveTo>
                  <a:pt x="0" y="0"/>
                </a:moveTo>
                <a:lnTo>
                  <a:pt x="4058451" y="0"/>
                </a:lnTo>
                <a:lnTo>
                  <a:pt x="4058451" y="4058451"/>
                </a:lnTo>
                <a:lnTo>
                  <a:pt x="0" y="40584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9" id="9">
            <a:hlinkClick r:id="rId17" tooltip="https://www.iduvan.com/bg/resim-galerisi/mutfak/"/>
          </p:cNvPr>
          <p:cNvSpPr/>
          <p:nvPr/>
        </p:nvSpPr>
        <p:spPr>
          <a:xfrm flipH="false" flipV="false" rot="0">
            <a:off x="8008819" y="1085049"/>
            <a:ext cx="3804798" cy="4058451"/>
          </a:xfrm>
          <a:custGeom>
            <a:avLst/>
            <a:gdLst/>
            <a:ahLst/>
            <a:cxnLst/>
            <a:rect r="r" b="b" t="t" l="l"/>
            <a:pathLst>
              <a:path h="4058451" w="3804798">
                <a:moveTo>
                  <a:pt x="0" y="0"/>
                </a:moveTo>
                <a:lnTo>
                  <a:pt x="3804798" y="0"/>
                </a:lnTo>
                <a:lnTo>
                  <a:pt x="3804798" y="4058451"/>
                </a:lnTo>
                <a:lnTo>
                  <a:pt x="0" y="40584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0" id="10">
            <a:hlinkClick r:id="rId19" tooltip="https://www.iduvan.com/bg/resim-galerisi/mutfak/"/>
          </p:cNvPr>
          <p:cNvSpPr/>
          <p:nvPr/>
        </p:nvSpPr>
        <p:spPr>
          <a:xfrm flipH="false" flipV="false" rot="0">
            <a:off x="12108892" y="1094129"/>
            <a:ext cx="2993939" cy="4058451"/>
          </a:xfrm>
          <a:custGeom>
            <a:avLst/>
            <a:gdLst/>
            <a:ahLst/>
            <a:cxnLst/>
            <a:rect r="r" b="b" t="t" l="l"/>
            <a:pathLst>
              <a:path h="4058451" w="2993939">
                <a:moveTo>
                  <a:pt x="0" y="0"/>
                </a:moveTo>
                <a:lnTo>
                  <a:pt x="2993939" y="0"/>
                </a:lnTo>
                <a:lnTo>
                  <a:pt x="2993939" y="4058451"/>
                </a:lnTo>
                <a:lnTo>
                  <a:pt x="0" y="405845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1" id="11">
            <a:hlinkClick r:id="rId21" tooltip="https://www.iduvan.com/bg/resim-galerisi/mutfak/"/>
          </p:cNvPr>
          <p:cNvSpPr/>
          <p:nvPr/>
        </p:nvSpPr>
        <p:spPr>
          <a:xfrm flipH="false" flipV="false" rot="0">
            <a:off x="2908247" y="5510452"/>
            <a:ext cx="3050648" cy="4067531"/>
          </a:xfrm>
          <a:custGeom>
            <a:avLst/>
            <a:gdLst/>
            <a:ahLst/>
            <a:cxnLst/>
            <a:rect r="r" b="b" t="t" l="l"/>
            <a:pathLst>
              <a:path h="4067531" w="3050648">
                <a:moveTo>
                  <a:pt x="0" y="0"/>
                </a:moveTo>
                <a:lnTo>
                  <a:pt x="3050648" y="0"/>
                </a:lnTo>
                <a:lnTo>
                  <a:pt x="3050648" y="4067531"/>
                </a:lnTo>
                <a:lnTo>
                  <a:pt x="0" y="406753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2" id="12">
            <a:hlinkClick r:id="rId23" tooltip="https://www.iduvan.com/bg/resim-galerisi/mutfak/"/>
          </p:cNvPr>
          <p:cNvSpPr/>
          <p:nvPr/>
        </p:nvSpPr>
        <p:spPr>
          <a:xfrm flipH="false" flipV="false" rot="0">
            <a:off x="10492311" y="5520965"/>
            <a:ext cx="4105631" cy="4105631"/>
          </a:xfrm>
          <a:custGeom>
            <a:avLst/>
            <a:gdLst/>
            <a:ahLst/>
            <a:cxnLst/>
            <a:rect r="r" b="b" t="t" l="l"/>
            <a:pathLst>
              <a:path h="4105631" w="4105631">
                <a:moveTo>
                  <a:pt x="0" y="0"/>
                </a:moveTo>
                <a:lnTo>
                  <a:pt x="4105631" y="0"/>
                </a:lnTo>
                <a:lnTo>
                  <a:pt x="4105631" y="4105631"/>
                </a:lnTo>
                <a:lnTo>
                  <a:pt x="0" y="410563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13" id="13">
            <a:hlinkClick r:id="rId25" tooltip="https://www.iduvan.com/bg/"/>
          </p:cNvPr>
          <p:cNvSpPr/>
          <p:nvPr/>
        </p:nvSpPr>
        <p:spPr>
          <a:xfrm flipH="false" flipV="false" rot="0">
            <a:off x="15616025" y="9064528"/>
            <a:ext cx="2358669" cy="886186"/>
          </a:xfrm>
          <a:custGeom>
            <a:avLst/>
            <a:gdLst/>
            <a:ahLst/>
            <a:cxnLst/>
            <a:rect r="r" b="b" t="t" l="l"/>
            <a:pathLst>
              <a:path h="886186" w="2358669">
                <a:moveTo>
                  <a:pt x="0" y="0"/>
                </a:moveTo>
                <a:lnTo>
                  <a:pt x="2358669" y="0"/>
                </a:lnTo>
                <a:lnTo>
                  <a:pt x="2358669" y="886185"/>
                </a:lnTo>
                <a:lnTo>
                  <a:pt x="0" y="8861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605207" y="9577983"/>
            <a:ext cx="5752263" cy="37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6D6D6D"/>
                </a:solidFill>
                <a:latin typeface="Canva Sans"/>
                <a:ea typeface="Canva Sans"/>
                <a:cs typeface="Canva Sans"/>
                <a:sym typeface="Canva Sans"/>
                <a:hlinkClick r:id="rId26" tooltip="https://www.iduvan.com/bg/"/>
              </a:rPr>
              <a:t>www.iduvan.com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249626" y="-34925"/>
            <a:ext cx="3053367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true">
                <a:solidFill>
                  <a:srgbClr val="404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Кухня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190025" y="790575"/>
            <a:ext cx="243468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Производство и</a:t>
            </a:r>
            <a:r>
              <a:rPr lang="en-US" sz="1500" strike="noStrike" u="none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 монтаж</a:t>
            </a:r>
          </a:p>
        </p:txBody>
      </p:sp>
      <p:sp>
        <p:nvSpPr>
          <p:cNvPr name="Freeform 17" id="17">
            <a:hlinkClick r:id="rId29" action="ppaction://hlinksldjump"/>
          </p:cNvPr>
          <p:cNvSpPr/>
          <p:nvPr/>
        </p:nvSpPr>
        <p:spPr>
          <a:xfrm flipH="false" flipV="false" rot="0">
            <a:off x="474235" y="304930"/>
            <a:ext cx="531472" cy="484123"/>
          </a:xfrm>
          <a:custGeom>
            <a:avLst/>
            <a:gdLst/>
            <a:ahLst/>
            <a:cxnLst/>
            <a:rect r="r" b="b" t="t" l="l"/>
            <a:pathLst>
              <a:path h="484123" w="531472">
                <a:moveTo>
                  <a:pt x="0" y="0"/>
                </a:moveTo>
                <a:lnTo>
                  <a:pt x="531472" y="0"/>
                </a:lnTo>
                <a:lnTo>
                  <a:pt x="531472" y="484123"/>
                </a:lnTo>
                <a:lnTo>
                  <a:pt x="0" y="48412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DAHBmx2xriM</dc:identifier>
  <dcterms:modified xsi:type="dcterms:W3CDTF">2011-08-01T06:04:30Z</dcterms:modified>
  <cp:revision>1</cp:revision>
  <dc:title>iDuvan and MT Architecture &amp; Design Katalog</dc:title>
</cp:coreProperties>
</file>